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256" r:id="rId2"/>
    <p:sldId id="259" r:id="rId3"/>
    <p:sldId id="270" r:id="rId4"/>
    <p:sldId id="302" r:id="rId5"/>
    <p:sldId id="264" r:id="rId6"/>
    <p:sldId id="265" r:id="rId7"/>
    <p:sldId id="296" r:id="rId8"/>
    <p:sldId id="309" r:id="rId9"/>
    <p:sldId id="297" r:id="rId10"/>
    <p:sldId id="298" r:id="rId11"/>
    <p:sldId id="310" r:id="rId12"/>
    <p:sldId id="311" r:id="rId13"/>
    <p:sldId id="292" r:id="rId14"/>
    <p:sldId id="308" r:id="rId15"/>
    <p:sldId id="261" r:id="rId16"/>
    <p:sldId id="300" r:id="rId17"/>
    <p:sldId id="299" r:id="rId18"/>
    <p:sldId id="271" r:id="rId19"/>
    <p:sldId id="280" r:id="rId20"/>
    <p:sldId id="301" r:id="rId21"/>
    <p:sldId id="281" r:id="rId22"/>
    <p:sldId id="282" r:id="rId23"/>
    <p:sldId id="285" r:id="rId24"/>
    <p:sldId id="283" r:id="rId25"/>
    <p:sldId id="290" r:id="rId26"/>
    <p:sldId id="289" r:id="rId27"/>
    <p:sldId id="287" r:id="rId28"/>
    <p:sldId id="286" r:id="rId29"/>
    <p:sldId id="313" r:id="rId30"/>
    <p:sldId id="303" r:id="rId31"/>
    <p:sldId id="305" r:id="rId32"/>
    <p:sldId id="306" r:id="rId33"/>
    <p:sldId id="307" r:id="rId34"/>
    <p:sldId id="312" r:id="rId35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16" y="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4BFAD-A13D-47D2-8FC7-98192F186888}" type="datetimeFigureOut">
              <a:rPr kumimoji="1" lang="ja-JP" altLang="en-US" smtClean="0"/>
              <a:t>2013/10/14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4C350A-3187-450E-BA1A-95573E650F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8221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BE1938D4-2C46-4F4E-8CDD-D4D7A1DF0BF8}" type="slidenum">
              <a:rPr lang="en-US" altLang="ja-JP" smtClean="0">
                <a:solidFill>
                  <a:srgbClr val="000000"/>
                </a:solidFill>
              </a:rPr>
              <a:pPr eaLnBrk="1" hangingPunct="1"/>
              <a:t>4</a:t>
            </a:fld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270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/>
            <a:fld id="{46F95554-5971-4252-8C82-4DF529BE18DC}" type="slidenum">
              <a:rPr lang="en-GB" altLang="ja-JP" sz="1200"/>
              <a:pPr algn="r" eaLnBrk="1" hangingPunct="1"/>
              <a:t>5</a:t>
            </a:fld>
            <a:endParaRPr lang="en-GB" altLang="ja-JP" sz="12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EFE1B-CF35-4A6F-B960-C5E8960CCB36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3833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865F4089-BDD5-40BC-9A0D-1ED11AFDB97D}" type="slidenum">
              <a:rPr lang="en-US" altLang="ja-JP" smtClean="0">
                <a:solidFill>
                  <a:srgbClr val="000000"/>
                </a:solidFill>
              </a:rPr>
              <a:pPr eaLnBrk="1" hangingPunct="1"/>
              <a:t>9</a:t>
            </a:fld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272387" name="Rectangle 7"/>
          <p:cNvSpPr txBox="1">
            <a:spLocks noGrp="1" noChangeArrowheads="1"/>
          </p:cNvSpPr>
          <p:nvPr/>
        </p:nvSpPr>
        <p:spPr bwMode="auto">
          <a:xfrm>
            <a:off x="3885771" y="8686800"/>
            <a:ext cx="297222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/>
            <a:fld id="{944A3371-8AD2-43D1-87A8-4577789B984B}" type="slidenum">
              <a:rPr kumimoji="0" lang="de-CH" altLang="ja-JP" sz="1200">
                <a:solidFill>
                  <a:srgbClr val="000000"/>
                </a:solidFill>
              </a:rPr>
              <a:pPr algn="r"/>
              <a:t>9</a:t>
            </a:fld>
            <a:endParaRPr kumimoji="0" lang="de-CH" altLang="ja-JP" sz="1200">
              <a:solidFill>
                <a:srgbClr val="000000"/>
              </a:solidFill>
            </a:endParaRPr>
          </a:p>
        </p:txBody>
      </p:sp>
      <p:sp>
        <p:nvSpPr>
          <p:cNvPr id="272388" name="Rectangle 9"/>
          <p:cNvSpPr txBox="1">
            <a:spLocks noGrp="1" noChangeArrowheads="1"/>
          </p:cNvSpPr>
          <p:nvPr/>
        </p:nvSpPr>
        <p:spPr bwMode="auto">
          <a:xfrm>
            <a:off x="3884163" y="8685335"/>
            <a:ext cx="297222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/>
            <a:fld id="{56EF1436-0771-49B7-BD45-111CC6EA4588}" type="slidenum">
              <a:rPr kumimoji="0" lang="ja-JP" altLang="en-GB" sz="1200">
                <a:solidFill>
                  <a:srgbClr val="000000"/>
                </a:solidFill>
                <a:latin typeface="Calibri" pitchFamily="34" charset="0"/>
              </a:rPr>
              <a:pPr algn="r"/>
              <a:t>9</a:t>
            </a:fld>
            <a:endParaRPr kumimoji="0" lang="en-GB" altLang="ja-JP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2389" name="Text Box 2"/>
          <p:cNvSpPr txBox="1">
            <a:spLocks noChangeArrowheads="1"/>
          </p:cNvSpPr>
          <p:nvPr/>
        </p:nvSpPr>
        <p:spPr bwMode="auto">
          <a:xfrm>
            <a:off x="1003610" y="696059"/>
            <a:ext cx="4849173" cy="342606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endParaRPr kumimoji="0" lang="ja-JP" altLang="ja-JP" sz="2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2390" name="Rectangle 3"/>
          <p:cNvSpPr>
            <a:spLocks noGrp="1" noChangeArrowheads="1"/>
          </p:cNvSpPr>
          <p:nvPr>
            <p:ph type="body"/>
          </p:nvPr>
        </p:nvSpPr>
        <p:spPr>
          <a:xfrm>
            <a:off x="685157" y="4343401"/>
            <a:ext cx="5482862" cy="4111869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r>
              <a:rPr lang="en-US" altLang="ja-JP" smtClean="0">
                <a:latin typeface="Arial" pitchFamily="34" charset="0"/>
              </a:rPr>
              <a:t>EMULSION FILMS: IN 50 MICRONS 15-20 SPACE POINTS WITH SUB-MICROMETRIC ACCURACY</a:t>
            </a:r>
          </a:p>
          <a:p>
            <a:pPr eaLnBrk="1" hangingPunct="1"/>
            <a:r>
              <a:rPr lang="en-GB" altLang="ja-JP" smtClean="0">
                <a:latin typeface="Arial" pitchFamily="34" charset="0"/>
              </a:rPr>
              <a:t>Probability that a base-tracks is not found is 0,8% (eff &gt;99%)</a:t>
            </a:r>
            <a:endParaRPr lang="en-US" altLang="ja-JP" smtClean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55CF13-E29A-4D55-8BAA-6A8B6C1A7081}" type="slidenum">
              <a:rPr lang="en-US" altLang="ja-JP"/>
              <a:pPr/>
              <a:t>13</a:t>
            </a:fld>
            <a:endParaRPr lang="en-US" altLang="ja-JP"/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3219" name="ノート プレースホル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smtClean="0">
              <a:latin typeface="Arial" pitchFamily="34" charset="0"/>
            </a:endParaRPr>
          </a:p>
        </p:txBody>
      </p:sp>
      <p:sp>
        <p:nvSpPr>
          <p:cNvPr id="39322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F9B7C7-1961-42AA-80E9-D595E8544862}" type="slidenum">
              <a:rPr lang="ja-JP" altLang="en-US">
                <a:solidFill>
                  <a:srgbClr val="000000"/>
                </a:solidFill>
              </a:rPr>
              <a:pPr/>
              <a:t>21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7CA151-0D8F-4051-AF37-48568752E9A1}" type="slidenum">
              <a:rPr lang="en-US" altLang="ja-JP"/>
              <a:pPr/>
              <a:t>25</a:t>
            </a:fld>
            <a:endParaRPr lang="en-US" altLang="ja-JP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実際のイベントの絵を見せる、</a:t>
            </a:r>
          </a:p>
          <a:p>
            <a:r>
              <a:rPr lang="en-US" altLang="ja-JP"/>
              <a:t>BG</a:t>
            </a:r>
            <a:r>
              <a:rPr lang="ja-JP" altLang="en-US"/>
              <a:t>についても話す</a:t>
            </a:r>
          </a:p>
          <a:p>
            <a:endParaRPr lang="en-US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195505-FB1B-4EB9-8967-20B7F726244A}" type="slidenum">
              <a:rPr lang="en-US" altLang="ja-JP"/>
              <a:pPr/>
              <a:t>27</a:t>
            </a:fld>
            <a:endParaRPr lang="en-US" altLang="ja-JP"/>
          </a:p>
        </p:txBody>
      </p:sp>
      <p:sp>
        <p:nvSpPr>
          <p:cNvPr id="38914" name="Rectangle 7"/>
          <p:cNvSpPr txBox="1">
            <a:spLocks noGrp="1" noChangeArrowheads="1"/>
          </p:cNvSpPr>
          <p:nvPr/>
        </p:nvSpPr>
        <p:spPr bwMode="auto">
          <a:xfrm>
            <a:off x="3884163" y="8685335"/>
            <a:ext cx="297222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4" tIns="45587" rIns="91174" bIns="45587" anchor="b"/>
          <a:lstStyle>
            <a:lvl1pPr defTabSz="911225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1363" indent="-285750" defTabSz="911225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39825" indent="-228600" defTabSz="911225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595438" indent="-227013" defTabSz="911225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49463" indent="-225425" defTabSz="911225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06663" indent="-225425" defTabSz="91122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63863" indent="-225425" defTabSz="91122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1063" indent="-225425" defTabSz="91122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78263" indent="-225425" defTabSz="91122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/>
            <a:fld id="{3B595E9D-5226-4C16-9AAD-53E2C9E67AA3}" type="slidenum">
              <a:rPr lang="en-US" altLang="ja-JP" sz="1200"/>
              <a:pPr algn="r"/>
              <a:t>27</a:t>
            </a:fld>
            <a:endParaRPr lang="en-US" altLang="ja-JP" sz="1200"/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163" y="8685335"/>
            <a:ext cx="297222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4" tIns="45587" rIns="91174" bIns="45587" anchor="b"/>
          <a:lstStyle>
            <a:lvl1pPr defTabSz="911225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1363" indent="-285750" defTabSz="911225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39825" indent="-228600" defTabSz="911225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595438" indent="-227013" defTabSz="911225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49463" indent="-225425" defTabSz="911225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06663" indent="-225425" defTabSz="91122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63863" indent="-225425" defTabSz="91122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1063" indent="-225425" defTabSz="91122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78263" indent="-225425" defTabSz="91122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/>
            <a:fld id="{CD58F28B-CE8A-4B15-8E3F-600F113AE203}" type="slidenum">
              <a:rPr lang="en-US" altLang="ja-JP" sz="1200">
                <a:solidFill>
                  <a:srgbClr val="000000"/>
                </a:solidFill>
              </a:rPr>
              <a:pPr algn="r"/>
              <a:t>27</a:t>
            </a:fld>
            <a:endParaRPr lang="en-US" altLang="ja-JP" sz="1200">
              <a:solidFill>
                <a:srgbClr val="000000"/>
              </a:solidFill>
            </a:endParaRPr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290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152" y="4343400"/>
            <a:ext cx="5027699" cy="4114800"/>
          </a:xfrm>
          <a:noFill/>
        </p:spPr>
        <p:txBody>
          <a:bodyPr lIns="91174" tIns="45587" rIns="91174" bIns="45587"/>
          <a:lstStyle/>
          <a:p>
            <a:r>
              <a:rPr lang="en-US" altLang="ja-JP" dirty="0"/>
              <a:t>Dm2_13=Dm2_23 </a:t>
            </a:r>
            <a:r>
              <a:rPr lang="ja-JP" altLang="en-US" dirty="0"/>
              <a:t>変数として解析</a:t>
            </a:r>
          </a:p>
          <a:p>
            <a:r>
              <a:rPr lang="ja-JP" altLang="ja-JP" dirty="0"/>
              <a:t>Dm2_12は定数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3C73CE-2D2B-4B97-B262-5163B563292E}" type="slidenum">
              <a:rPr lang="en-US" altLang="ja-JP"/>
              <a:pPr/>
              <a:t>34</a:t>
            </a:fld>
            <a:endParaRPr lang="en-US" altLang="ja-JP"/>
          </a:p>
        </p:txBody>
      </p:sp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3884163" y="8685335"/>
            <a:ext cx="297222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4" tIns="45587" rIns="91174" bIns="45587" anchor="b"/>
          <a:lstStyle>
            <a:lvl1pPr defTabSz="911225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1363" indent="-285750" defTabSz="911225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39825" indent="-228600" defTabSz="911225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595438" indent="-227013" defTabSz="911225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49463" indent="-225425" defTabSz="911225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06663" indent="-225425" defTabSz="91122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63863" indent="-225425" defTabSz="91122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1063" indent="-225425" defTabSz="91122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78263" indent="-225425" defTabSz="91122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/>
            <a:fld id="{B169F29F-D7DF-40A5-B0A5-9C1CD0886AF8}" type="slidenum">
              <a:rPr lang="en-US" altLang="ja-JP" sz="1200"/>
              <a:pPr algn="r"/>
              <a:t>34</a:t>
            </a:fld>
            <a:endParaRPr lang="en-US" altLang="ja-JP" sz="1200"/>
          </a:p>
        </p:txBody>
      </p:sp>
      <p:sp>
        <p:nvSpPr>
          <p:cNvPr id="40963" name="Rectangle 7"/>
          <p:cNvSpPr txBox="1">
            <a:spLocks noGrp="1" noChangeArrowheads="1"/>
          </p:cNvSpPr>
          <p:nvPr/>
        </p:nvSpPr>
        <p:spPr bwMode="auto">
          <a:xfrm>
            <a:off x="3884163" y="8685335"/>
            <a:ext cx="297222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4" tIns="45587" rIns="91174" bIns="45587" anchor="b"/>
          <a:lstStyle>
            <a:lvl1pPr defTabSz="911225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1363" indent="-285750" defTabSz="911225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39825" indent="-228600" defTabSz="911225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595438" indent="-227013" defTabSz="911225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49463" indent="-225425" defTabSz="911225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06663" indent="-225425" defTabSz="91122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63863" indent="-225425" defTabSz="91122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1063" indent="-225425" defTabSz="91122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78263" indent="-225425" defTabSz="91122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/>
            <a:fld id="{DAB97BBC-C85D-4776-BAD0-BA5349AA6F02}" type="slidenum">
              <a:rPr lang="en-US" altLang="ja-JP" sz="1200">
                <a:solidFill>
                  <a:srgbClr val="000000"/>
                </a:solidFill>
              </a:rPr>
              <a:pPr algn="r"/>
              <a:t>34</a:t>
            </a:fld>
            <a:endParaRPr lang="en-US" altLang="ja-JP" sz="1200">
              <a:solidFill>
                <a:srgbClr val="000000"/>
              </a:solidFill>
            </a:endParaRPr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29000"/>
          </a:xfrm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152" y="4343400"/>
            <a:ext cx="5027699" cy="4114800"/>
          </a:xfrm>
          <a:noFill/>
        </p:spPr>
        <p:txBody>
          <a:bodyPr lIns="91174" tIns="45587" rIns="91174" bIns="45587"/>
          <a:lstStyle/>
          <a:p>
            <a:r>
              <a:rPr lang="ja-JP" altLang="ja-JP"/>
              <a:t>ICARUS　について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タイトル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ja-JP" altLang="en-US" smtClean="0"/>
              <a:t>マスター サブタイトルの書式設定</a:t>
            </a:r>
            <a:endParaRPr kumimoji="0" lang="en-US"/>
          </a:p>
        </p:txBody>
      </p:sp>
      <p:grpSp>
        <p:nvGrpSpPr>
          <p:cNvPr id="2" name="グループ化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フリーフォーム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フリーフォーム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フリーフォーム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直線コネクタ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付プレースホルダー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90EFD7E-EF7E-4EB6-827D-9F0633EB5413}" type="datetime1">
              <a:rPr kumimoji="1" lang="ja-JP" altLang="en-US" smtClean="0"/>
              <a:t>2013/10/14</a:t>
            </a:fld>
            <a:endParaRPr kumimoji="1" lang="ja-JP" altLang="en-US"/>
          </a:p>
        </p:txBody>
      </p:sp>
      <p:sp>
        <p:nvSpPr>
          <p:cNvPr id="19" name="フッター プレースホルダー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kumimoji="1" lang="ja-JP" altLang="en-US"/>
          </a:p>
        </p:txBody>
      </p:sp>
      <p:sp>
        <p:nvSpPr>
          <p:cNvPr id="27" name="スライド番号プレースホルダー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0BC83D-2190-41DC-813D-A644AB8230A4}" type="datetime1">
              <a:rPr kumimoji="1" lang="ja-JP" altLang="en-US" smtClean="0"/>
              <a:t>2013/10/14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3E55FE-4D94-4980-B6F0-BB07683703BA}" type="datetime1">
              <a:rPr kumimoji="1" lang="ja-JP" altLang="en-US" smtClean="0"/>
              <a:t>2013/10/14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C47A01-B1F4-4781-8B92-985C152A3EB5}" type="datetime1">
              <a:rPr kumimoji="1" lang="ja-JP" altLang="en-US" smtClean="0"/>
              <a:t>2013/10/14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D69F85E-8C86-44CB-A128-4C1C9065D9D6}" type="datetime1">
              <a:rPr kumimoji="1" lang="ja-JP" altLang="en-US" smtClean="0"/>
              <a:t>2013/10/14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山形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山形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9F4F20-A2BB-4706-9952-ACA3E7CCA286}" type="datetime1">
              <a:rPr kumimoji="1" lang="ja-JP" altLang="en-US" smtClean="0"/>
              <a:t>2013/10/14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13863F-BB5C-4B73-862B-1997CD502753}" type="datetime1">
              <a:rPr kumimoji="1" lang="ja-JP" altLang="en-US" smtClean="0"/>
              <a:t>2013/10/14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D3331B-7BB2-4B1E-A29D-FD0E95BBB206}" type="datetime1">
              <a:rPr kumimoji="1" lang="ja-JP" altLang="en-US" smtClean="0"/>
              <a:t>2013/10/14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2820ED-7E05-4EE9-9106-A5EFAD361E44}" type="datetime1">
              <a:rPr kumimoji="1" lang="ja-JP" altLang="en-US" smtClean="0"/>
              <a:t>2013/10/14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A7242ED-147B-43D5-B418-590FF754BE20}" type="datetime1">
              <a:rPr kumimoji="1" lang="ja-JP" altLang="en-US" smtClean="0"/>
              <a:t>2013/10/14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C3F8AE3-4726-4329-A5FE-6CEEE1F9DE01}" type="datetime1">
              <a:rPr kumimoji="1" lang="ja-JP" altLang="en-US" smtClean="0"/>
              <a:t>2013/10/14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8" name="フリーフォーム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フリーフォーム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直線コネクタ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山形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山形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リーフォーム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フリーフォーム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直線コネクタ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タイトル プレースホルダー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0" name="テキスト プレースホルダー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C093E7B-4EBC-4FEC-BA5C-CD7B4B976933}" type="datetime1">
              <a:rPr kumimoji="1" lang="ja-JP" altLang="en-US" smtClean="0"/>
              <a:t>2013/10/14</a:t>
            </a:fld>
            <a:endParaRPr kumimoji="1" lang="ja-JP" altLang="en-US"/>
          </a:p>
        </p:txBody>
      </p:sp>
      <p:sp>
        <p:nvSpPr>
          <p:cNvPr id="22" name="フッター プレースホルダー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kumimoji="1" lang="ja-JP" altLang="en-US"/>
          </a:p>
        </p:txBody>
      </p:sp>
      <p:sp>
        <p:nvSpPr>
          <p:cNvPr id="18" name="スライド番号プレースホルダー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1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w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17.wmf"/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wmf"/><Relationship Id="rId11" Type="http://schemas.openxmlformats.org/officeDocument/2006/relationships/image" Target="../media/image15.wmf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wmf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wm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/>
              <a:t>The OPERA Experiment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43608" y="3501008"/>
            <a:ext cx="7200800" cy="1752600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b="1" dirty="0" err="1"/>
              <a:t>J</a:t>
            </a:r>
            <a:r>
              <a:rPr lang="en-US" altLang="ja-JP" b="1" dirty="0" err="1" smtClean="0"/>
              <a:t>iro</a:t>
            </a:r>
            <a:r>
              <a:rPr lang="en-US" altLang="ja-JP" b="1" dirty="0" smtClean="0"/>
              <a:t> Kawada</a:t>
            </a:r>
            <a:endParaRPr lang="en-US" altLang="ja-JP" b="1" dirty="0"/>
          </a:p>
          <a:p>
            <a:r>
              <a:rPr lang="en-US" altLang="ja-JP" dirty="0"/>
              <a:t>Albert Einstein Center for Fundamental Physics</a:t>
            </a:r>
          </a:p>
          <a:p>
            <a:r>
              <a:rPr lang="en-US" altLang="ja-JP" dirty="0"/>
              <a:t>LHEP, University of Bern</a:t>
            </a:r>
          </a:p>
          <a:p>
            <a:r>
              <a:rPr lang="en-US" altLang="ja-JP" dirty="0"/>
              <a:t>on behalf of the OPERA Collaboration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132" y="908720"/>
            <a:ext cx="160972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979712" y="5661248"/>
            <a:ext cx="50175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Workshop on Nuclear </a:t>
            </a:r>
            <a:r>
              <a:rPr lang="en-US" altLang="ja-JP" dirty="0"/>
              <a:t>Track Emulsion </a:t>
            </a:r>
            <a:r>
              <a:rPr lang="en-US" altLang="ja-JP" dirty="0" smtClean="0"/>
              <a:t>and its Future</a:t>
            </a:r>
          </a:p>
          <a:p>
            <a:pPr algn="ctr"/>
            <a:r>
              <a:rPr kumimoji="1" lang="en-US" altLang="ja-JP" dirty="0" smtClean="0"/>
              <a:t>14-18 October 2013</a:t>
            </a:r>
          </a:p>
          <a:p>
            <a:pPr algn="ctr"/>
            <a:r>
              <a:rPr lang="en-US" altLang="ja-JP" dirty="0" err="1" smtClean="0"/>
              <a:t>Predeal</a:t>
            </a:r>
            <a:r>
              <a:rPr lang="en-US" altLang="ja-JP" dirty="0" smtClean="0"/>
              <a:t>, Romania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542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DABE-F900-40B5-9491-987DB910936C}" type="slidenum">
              <a:rPr lang="en-US" altLang="ja-JP"/>
              <a:pPr/>
              <a:t>10</a:t>
            </a:fld>
            <a:endParaRPr lang="en-US" altLang="ja-JP"/>
          </a:p>
        </p:txBody>
      </p:sp>
      <p:pic>
        <p:nvPicPr>
          <p:cNvPr id="33794" name="Picture 2" descr="名称未設定-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692150"/>
            <a:ext cx="4370387" cy="327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79388" y="4149725"/>
            <a:ext cx="856932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561975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defTabSz="561975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defTabSz="561975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defTabSz="561975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defTabSz="561975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defTabSz="5619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defTabSz="5619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defTabSz="5619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defTabSz="5619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dirty="0"/>
              <a:t>After taking out bricks, </a:t>
            </a:r>
            <a:r>
              <a:rPr lang="en-US" altLang="ja-JP" sz="2400" b="1" dirty="0"/>
              <a:t>Only 2 films are developed and scanned</a:t>
            </a:r>
          </a:p>
          <a:p>
            <a:pPr>
              <a:spcBef>
                <a:spcPct val="50000"/>
              </a:spcBef>
            </a:pPr>
            <a:r>
              <a:rPr lang="en-US" altLang="ja-JP" dirty="0"/>
              <a:t>*Changeable sheets, easy to detach	</a:t>
            </a:r>
          </a:p>
          <a:p>
            <a:pPr>
              <a:spcBef>
                <a:spcPct val="50000"/>
              </a:spcBef>
            </a:pPr>
            <a:r>
              <a:rPr lang="en-US" altLang="ja-JP" dirty="0"/>
              <a:t>*Extremely low background with special treatment</a:t>
            </a:r>
          </a:p>
          <a:p>
            <a:pPr>
              <a:spcBef>
                <a:spcPct val="50000"/>
              </a:spcBef>
            </a:pPr>
            <a:r>
              <a:rPr lang="en-US" altLang="ja-JP" dirty="0" smtClean="0">
                <a:sym typeface="Wingdings" panose="05000000000000000000" pitchFamily="2" charset="2"/>
              </a:rPr>
              <a:t> </a:t>
            </a:r>
            <a:r>
              <a:rPr lang="en-US" altLang="ja-JP" dirty="0" smtClean="0"/>
              <a:t>Minimize </a:t>
            </a:r>
            <a:r>
              <a:rPr lang="en-US" altLang="ja-JP" dirty="0"/>
              <a:t>the loss of target mass , Save analysis time	</a:t>
            </a: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250825" y="-1619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2800" b="1" dirty="0"/>
              <a:t>Changeable Sheets (CS)</a:t>
            </a:r>
          </a:p>
        </p:txBody>
      </p:sp>
      <p:pic>
        <p:nvPicPr>
          <p:cNvPr id="33800" name="Picture 8" descr="PICT0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692150"/>
            <a:ext cx="43561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4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4876800" cy="838200"/>
          </a:xfrm>
        </p:spPr>
        <p:txBody>
          <a:bodyPr/>
          <a:lstStyle/>
          <a:p>
            <a:pPr eaLnBrk="1" hangingPunct="1"/>
            <a:r>
              <a:rPr lang="en-US" altLang="ja-JP" sz="4000" dirty="0" smtClean="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</a:rPr>
              <a:t>The OPERA detector</a:t>
            </a:r>
          </a:p>
        </p:txBody>
      </p:sp>
      <p:sp>
        <p:nvSpPr>
          <p:cNvPr id="227331" name="Text Box 3"/>
          <p:cNvSpPr txBox="1">
            <a:spLocks noChangeArrowheads="1"/>
          </p:cNvSpPr>
          <p:nvPr/>
        </p:nvSpPr>
        <p:spPr bwMode="auto">
          <a:xfrm>
            <a:off x="5181600" y="4773613"/>
            <a:ext cx="33940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000000"/>
                </a:solidFill>
              </a:rPr>
              <a:t>OPERA emulsion film</a:t>
            </a:r>
          </a:p>
        </p:txBody>
      </p:sp>
      <p:sp>
        <p:nvSpPr>
          <p:cNvPr id="227332" name="Line 4"/>
          <p:cNvSpPr>
            <a:spLocks noChangeShapeType="1"/>
          </p:cNvSpPr>
          <p:nvPr/>
        </p:nvSpPr>
        <p:spPr bwMode="auto">
          <a:xfrm>
            <a:off x="5434013" y="5083175"/>
            <a:ext cx="314325" cy="557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7333" name="Line 5"/>
          <p:cNvSpPr>
            <a:spLocks noChangeShapeType="1"/>
          </p:cNvSpPr>
          <p:nvPr/>
        </p:nvSpPr>
        <p:spPr bwMode="auto">
          <a:xfrm flipH="1" flipV="1">
            <a:off x="7443788" y="6196013"/>
            <a:ext cx="2508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227334" name="Group 47"/>
          <p:cNvGrpSpPr>
            <a:grpSpLocks/>
          </p:cNvGrpSpPr>
          <p:nvPr/>
        </p:nvGrpSpPr>
        <p:grpSpPr bwMode="auto">
          <a:xfrm>
            <a:off x="1143000" y="762000"/>
            <a:ext cx="6858000" cy="3352800"/>
            <a:chOff x="0" y="1087438"/>
            <a:chExt cx="9144000" cy="4679950"/>
          </a:xfrm>
        </p:grpSpPr>
        <p:pic>
          <p:nvPicPr>
            <p:cNvPr id="227352" name="Picture 4" descr="S:\DCIM\124_0210\sel\IMGP650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5" t="2815" b="1811"/>
            <a:stretch>
              <a:fillRect/>
            </a:stretch>
          </p:blipFill>
          <p:spPr bwMode="auto">
            <a:xfrm>
              <a:off x="4478337" y="1087438"/>
              <a:ext cx="2836863" cy="467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353" name="Picture 2" descr="S:\DCIM\124_0210\sel\IMGP6487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" b="4004"/>
            <a:stretch>
              <a:fillRect/>
            </a:stretch>
          </p:blipFill>
          <p:spPr bwMode="auto">
            <a:xfrm>
              <a:off x="0" y="1087438"/>
              <a:ext cx="3116263" cy="467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354" name="Picture 3" descr="S:\DCIM\124_0210\sel\IMGP650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0" t="2968" r="24023" b="880"/>
            <a:stretch>
              <a:fillRect/>
            </a:stretch>
          </p:blipFill>
          <p:spPr bwMode="auto">
            <a:xfrm>
              <a:off x="2516188" y="1087438"/>
              <a:ext cx="2030412" cy="467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355" name="Picture 5" descr="S:\DCIM\124_0210\sel\IMGP6507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88" t="2217" b="3053"/>
            <a:stretch>
              <a:fillRect/>
            </a:stretch>
          </p:blipFill>
          <p:spPr bwMode="auto">
            <a:xfrm>
              <a:off x="6956425" y="1087438"/>
              <a:ext cx="2187575" cy="467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7335" name="Rectangle 11"/>
          <p:cNvSpPr>
            <a:spLocks noChangeArrowheads="1"/>
          </p:cNvSpPr>
          <p:nvPr/>
        </p:nvSpPr>
        <p:spPr bwMode="auto">
          <a:xfrm>
            <a:off x="1447800" y="1371600"/>
            <a:ext cx="1295400" cy="2209800"/>
          </a:xfrm>
          <a:prstGeom prst="rect">
            <a:avLst/>
          </a:prstGeom>
          <a:noFill/>
          <a:ln w="2222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7336" name="Text Box 12"/>
          <p:cNvSpPr txBox="1">
            <a:spLocks noChangeArrowheads="1"/>
          </p:cNvSpPr>
          <p:nvPr/>
        </p:nvSpPr>
        <p:spPr bwMode="auto">
          <a:xfrm>
            <a:off x="1355725" y="809625"/>
            <a:ext cx="15176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600">
                <a:solidFill>
                  <a:srgbClr val="00FF00"/>
                </a:solidFill>
              </a:rPr>
              <a:t>Emulsion + </a:t>
            </a:r>
            <a:br>
              <a:rPr lang="en-US" altLang="ja-JP" sz="1600">
                <a:solidFill>
                  <a:srgbClr val="00FF00"/>
                </a:solidFill>
              </a:rPr>
            </a:br>
            <a:r>
              <a:rPr lang="en-US" altLang="ja-JP" sz="1600">
                <a:solidFill>
                  <a:srgbClr val="00FF00"/>
                </a:solidFill>
              </a:rPr>
              <a:t>Target Tracker</a:t>
            </a:r>
          </a:p>
        </p:txBody>
      </p:sp>
      <p:sp>
        <p:nvSpPr>
          <p:cNvPr id="227337" name="Rectangle 13"/>
          <p:cNvSpPr>
            <a:spLocks noChangeArrowheads="1"/>
          </p:cNvSpPr>
          <p:nvPr/>
        </p:nvSpPr>
        <p:spPr bwMode="auto">
          <a:xfrm>
            <a:off x="3124200" y="914400"/>
            <a:ext cx="1066800" cy="2895600"/>
          </a:xfrm>
          <a:prstGeom prst="rect">
            <a:avLst/>
          </a:prstGeom>
          <a:noFill/>
          <a:ln w="2222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7338" name="Text Box 14"/>
          <p:cNvSpPr txBox="1">
            <a:spLocks noChangeArrowheads="1"/>
          </p:cNvSpPr>
          <p:nvPr/>
        </p:nvSpPr>
        <p:spPr bwMode="auto">
          <a:xfrm>
            <a:off x="3054350" y="838200"/>
            <a:ext cx="1517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33CC"/>
                </a:solidFill>
              </a:rPr>
              <a:t>Muon </a:t>
            </a:r>
            <a:br>
              <a:rPr lang="en-US" altLang="ja-JP">
                <a:solidFill>
                  <a:srgbClr val="FF33CC"/>
                </a:solidFill>
              </a:rPr>
            </a:br>
            <a:r>
              <a:rPr lang="en-US" altLang="ja-JP">
                <a:solidFill>
                  <a:srgbClr val="FF33CC"/>
                </a:solidFill>
              </a:rPr>
              <a:t>spectrometer</a:t>
            </a:r>
          </a:p>
        </p:txBody>
      </p:sp>
      <p:pic>
        <p:nvPicPr>
          <p:cNvPr id="227339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7"/>
          <a:stretch>
            <a:fillRect/>
          </a:stretch>
        </p:blipFill>
        <p:spPr bwMode="auto">
          <a:xfrm>
            <a:off x="1219200" y="4343400"/>
            <a:ext cx="2290763" cy="2438400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7340" name="Rectangle 16"/>
          <p:cNvSpPr>
            <a:spLocks noChangeArrowheads="1"/>
          </p:cNvSpPr>
          <p:nvPr/>
        </p:nvSpPr>
        <p:spPr bwMode="auto">
          <a:xfrm>
            <a:off x="1905000" y="2590800"/>
            <a:ext cx="152400" cy="1524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7341" name="Line 17"/>
          <p:cNvSpPr>
            <a:spLocks noChangeShapeType="1"/>
          </p:cNvSpPr>
          <p:nvPr/>
        </p:nvSpPr>
        <p:spPr bwMode="auto">
          <a:xfrm flipH="1">
            <a:off x="1204913" y="2743200"/>
            <a:ext cx="685800" cy="160020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7342" name="Line 18"/>
          <p:cNvSpPr>
            <a:spLocks noChangeShapeType="1"/>
          </p:cNvSpPr>
          <p:nvPr/>
        </p:nvSpPr>
        <p:spPr bwMode="auto">
          <a:xfrm>
            <a:off x="2057400" y="2743200"/>
            <a:ext cx="1447800" cy="152400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7343" name="Rectangle 19"/>
          <p:cNvSpPr>
            <a:spLocks noChangeArrowheads="1"/>
          </p:cNvSpPr>
          <p:nvPr/>
        </p:nvSpPr>
        <p:spPr bwMode="auto">
          <a:xfrm>
            <a:off x="4719638" y="1371600"/>
            <a:ext cx="1295400" cy="2209800"/>
          </a:xfrm>
          <a:prstGeom prst="rect">
            <a:avLst/>
          </a:prstGeom>
          <a:noFill/>
          <a:ln w="2222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7344" name="Text Box 20"/>
          <p:cNvSpPr txBox="1">
            <a:spLocks noChangeArrowheads="1"/>
          </p:cNvSpPr>
          <p:nvPr/>
        </p:nvSpPr>
        <p:spPr bwMode="auto">
          <a:xfrm>
            <a:off x="4627563" y="809625"/>
            <a:ext cx="15176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600">
                <a:solidFill>
                  <a:srgbClr val="00FF00"/>
                </a:solidFill>
              </a:rPr>
              <a:t>Emulsion + </a:t>
            </a:r>
            <a:br>
              <a:rPr lang="en-US" altLang="ja-JP" sz="1600">
                <a:solidFill>
                  <a:srgbClr val="00FF00"/>
                </a:solidFill>
              </a:rPr>
            </a:br>
            <a:r>
              <a:rPr lang="en-US" altLang="ja-JP" sz="1600">
                <a:solidFill>
                  <a:srgbClr val="00FF00"/>
                </a:solidFill>
              </a:rPr>
              <a:t>Target Tracker</a:t>
            </a:r>
          </a:p>
        </p:txBody>
      </p:sp>
      <p:sp>
        <p:nvSpPr>
          <p:cNvPr id="227345" name="Rectangle 21"/>
          <p:cNvSpPr>
            <a:spLocks noChangeArrowheads="1"/>
          </p:cNvSpPr>
          <p:nvPr/>
        </p:nvSpPr>
        <p:spPr bwMode="auto">
          <a:xfrm>
            <a:off x="6396038" y="914400"/>
            <a:ext cx="1066800" cy="2895600"/>
          </a:xfrm>
          <a:prstGeom prst="rect">
            <a:avLst/>
          </a:prstGeom>
          <a:noFill/>
          <a:ln w="2222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7346" name="Text Box 22"/>
          <p:cNvSpPr txBox="1">
            <a:spLocks noChangeArrowheads="1"/>
          </p:cNvSpPr>
          <p:nvPr/>
        </p:nvSpPr>
        <p:spPr bwMode="auto">
          <a:xfrm>
            <a:off x="6326188" y="838200"/>
            <a:ext cx="1517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33CC"/>
                </a:solidFill>
              </a:rPr>
              <a:t>Muon </a:t>
            </a:r>
            <a:br>
              <a:rPr lang="en-US" altLang="ja-JP">
                <a:solidFill>
                  <a:srgbClr val="FF33CC"/>
                </a:solidFill>
              </a:rPr>
            </a:br>
            <a:r>
              <a:rPr lang="en-US" altLang="ja-JP">
                <a:solidFill>
                  <a:srgbClr val="FF33CC"/>
                </a:solidFill>
              </a:rPr>
              <a:t>spectrometer</a:t>
            </a:r>
          </a:p>
        </p:txBody>
      </p:sp>
      <p:pic>
        <p:nvPicPr>
          <p:cNvPr id="8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27925" y="4195746"/>
            <a:ext cx="2653721" cy="26644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27348" name="Rectangle 24"/>
          <p:cNvSpPr>
            <a:spLocks noChangeArrowheads="1"/>
          </p:cNvSpPr>
          <p:nvPr/>
        </p:nvSpPr>
        <p:spPr bwMode="auto">
          <a:xfrm>
            <a:off x="2757488" y="5514975"/>
            <a:ext cx="471487" cy="38100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7349" name="Line 25"/>
          <p:cNvSpPr>
            <a:spLocks noChangeShapeType="1"/>
          </p:cNvSpPr>
          <p:nvPr/>
        </p:nvSpPr>
        <p:spPr bwMode="auto">
          <a:xfrm flipV="1">
            <a:off x="3200400" y="4343400"/>
            <a:ext cx="1752600" cy="11430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7350" name="Line 26"/>
          <p:cNvSpPr>
            <a:spLocks noChangeShapeType="1"/>
          </p:cNvSpPr>
          <p:nvPr/>
        </p:nvSpPr>
        <p:spPr bwMode="auto">
          <a:xfrm>
            <a:off x="3200400" y="5867400"/>
            <a:ext cx="1905000" cy="9906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7351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8193A1FE-9F4E-4BC0-984D-3E756A1F6670}" type="slidenum">
              <a:rPr lang="en-US" altLang="ja-JP" smtClean="0">
                <a:solidFill>
                  <a:schemeClr val="bg1"/>
                </a:solidFill>
              </a:rPr>
              <a:pPr eaLnBrk="1" hangingPunct="1"/>
              <a:t>11</a:t>
            </a:fld>
            <a:endParaRPr lang="en-US" altLang="ja-JP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87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t="7661" r="41666" b="59665"/>
          <a:stretch>
            <a:fillRect/>
          </a:stretch>
        </p:blipFill>
        <p:spPr bwMode="auto">
          <a:xfrm>
            <a:off x="692150" y="1809750"/>
            <a:ext cx="6437313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9" name="テキスト ボックス 2"/>
          <p:cNvSpPr txBox="1">
            <a:spLocks noChangeArrowheads="1"/>
          </p:cNvSpPr>
          <p:nvPr/>
        </p:nvSpPr>
        <p:spPr bwMode="auto">
          <a:xfrm>
            <a:off x="1239838" y="892175"/>
            <a:ext cx="5889625" cy="6461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/>
              <a:t>If no track was confirmed by CS,</a:t>
            </a:r>
          </a:p>
          <a:p>
            <a:pPr eaLnBrk="1" hangingPunct="1"/>
            <a:r>
              <a:rPr lang="en-US" altLang="ja-JP"/>
              <a:t>Next probable ECC</a:t>
            </a:r>
            <a:r>
              <a:rPr lang="ja-JP" altLang="en-US"/>
              <a:t> </a:t>
            </a:r>
            <a:r>
              <a:rPr lang="en-US" altLang="ja-JP"/>
              <a:t>is extracted and CS scanned .</a:t>
            </a:r>
          </a:p>
        </p:txBody>
      </p:sp>
      <p:sp>
        <p:nvSpPr>
          <p:cNvPr id="4" name="角丸四角形 3"/>
          <p:cNvSpPr/>
          <p:nvPr/>
        </p:nvSpPr>
        <p:spPr>
          <a:xfrm>
            <a:off x="2065338" y="3048000"/>
            <a:ext cx="566737" cy="78263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000" b="1" dirty="0"/>
              <a:t>２</a:t>
            </a:r>
          </a:p>
        </p:txBody>
      </p:sp>
      <p:sp>
        <p:nvSpPr>
          <p:cNvPr id="231431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BAFAA259-4EDA-4C7D-AF1A-2088A79E95AD}" type="slidenum">
              <a:rPr lang="en-US" altLang="ja-JP" smtClean="0">
                <a:solidFill>
                  <a:srgbClr val="000000"/>
                </a:solidFill>
              </a:rPr>
              <a:pPr eaLnBrk="1" hangingPunct="1"/>
              <a:t>12</a:t>
            </a:fld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-76200"/>
            <a:ext cx="4876800" cy="8382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1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ja-JP" sz="4000" dirty="0" smtClean="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</a:rPr>
              <a:t>Brick selection by CS </a:t>
            </a:r>
            <a:endParaRPr lang="en-US" altLang="ja-JP" sz="4000" dirty="0" smtClean="0">
              <a:solidFill>
                <a:schemeClr val="tx1"/>
              </a:solidFill>
              <a:latin typeface="ＭＳ Ｐ明朝" pitchFamily="18" charset="-128"/>
              <a:ea typeface="ＭＳ Ｐ明朝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0843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5" name="Picture 2" descr="DSC000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08720"/>
            <a:ext cx="4105275" cy="307975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3237" name="Rectangle 1029"/>
          <p:cNvSpPr>
            <a:spLocks noChangeArrowheads="1"/>
          </p:cNvSpPr>
          <p:nvPr/>
        </p:nvSpPr>
        <p:spPr bwMode="auto">
          <a:xfrm>
            <a:off x="1540616" y="145210"/>
            <a:ext cx="59330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800" b="1" dirty="0"/>
              <a:t>Scintillator Strips Target </a:t>
            </a:r>
            <a:r>
              <a:rPr kumimoji="0" lang="en-US" altLang="ja-JP" sz="2800" b="1" dirty="0" smtClean="0"/>
              <a:t>Tracker</a:t>
            </a:r>
            <a:endParaRPr kumimoji="0" lang="en-GB" altLang="ja-JP" sz="2800" b="1" dirty="0"/>
          </a:p>
        </p:txBody>
      </p:sp>
      <p:sp>
        <p:nvSpPr>
          <p:cNvPr id="223238" name="Text Box 1030"/>
          <p:cNvSpPr txBox="1">
            <a:spLocks noChangeArrowheads="1"/>
          </p:cNvSpPr>
          <p:nvPr/>
        </p:nvSpPr>
        <p:spPr bwMode="auto">
          <a:xfrm>
            <a:off x="1907704" y="5105135"/>
            <a:ext cx="519885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kumimoji="0" lang="en-GB" altLang="ja-JP" sz="1800" dirty="0" smtClean="0"/>
              <a:t>~ </a:t>
            </a:r>
            <a:r>
              <a:rPr kumimoji="0" lang="en-GB" altLang="ja-JP" sz="1800" dirty="0"/>
              <a:t>99% detection efficiency </a:t>
            </a:r>
            <a:r>
              <a:rPr kumimoji="0" lang="en-GB" altLang="ja-JP" sz="1800" dirty="0">
                <a:sym typeface="Symbol" pitchFamily="18" charset="2"/>
              </a:rPr>
              <a:t> trigger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kumimoji="0" lang="en-US" altLang="ja-JP" sz="1800" dirty="0"/>
              <a:t> Position accuracy: ~ 8 </a:t>
            </a:r>
            <a:r>
              <a:rPr kumimoji="0" lang="en-US" altLang="ja-JP" sz="1800" i="1" dirty="0">
                <a:latin typeface="Times New Roman" pitchFamily="18" charset="0"/>
              </a:rPr>
              <a:t>mm</a:t>
            </a:r>
            <a:r>
              <a:rPr kumimoji="0" lang="en-US" altLang="ja-JP" sz="1800" dirty="0"/>
              <a:t> </a:t>
            </a:r>
            <a:r>
              <a:rPr kumimoji="0" lang="en-GB" altLang="ja-JP" sz="1800" dirty="0">
                <a:sym typeface="Symbol" pitchFamily="18" charset="2"/>
              </a:rPr>
              <a:t> brick location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kumimoji="0" lang="en-GB" altLang="ja-JP" sz="1800" dirty="0">
                <a:sym typeface="Symbol" pitchFamily="18" charset="2"/>
              </a:rPr>
              <a:t> Probability map of event location in bricks</a:t>
            </a:r>
          </a:p>
        </p:txBody>
      </p:sp>
      <p:sp>
        <p:nvSpPr>
          <p:cNvPr id="223239" name="Text Box 1031"/>
          <p:cNvSpPr txBox="1">
            <a:spLocks noChangeArrowheads="1"/>
          </p:cNvSpPr>
          <p:nvPr/>
        </p:nvSpPr>
        <p:spPr bwMode="auto">
          <a:xfrm>
            <a:off x="817563" y="4267200"/>
            <a:ext cx="298831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kumimoji="0" lang="en-GB" altLang="ja-JP" sz="1400" dirty="0"/>
              <a:t>Module: </a:t>
            </a:r>
            <a:r>
              <a:rPr kumimoji="0" lang="en-GB" altLang="ja-JP" sz="1400" dirty="0" smtClean="0"/>
              <a:t>64 scintillator </a:t>
            </a:r>
            <a:r>
              <a:rPr kumimoji="0" lang="en-GB" altLang="ja-JP" sz="1400" dirty="0"/>
              <a:t>strips</a:t>
            </a:r>
          </a:p>
          <a:p>
            <a:pPr eaLnBrk="0" hangingPunct="0"/>
            <a:r>
              <a:rPr kumimoji="0" lang="en-GB" altLang="ja-JP" sz="1400" dirty="0"/>
              <a:t>Signal transmitted by WLS </a:t>
            </a:r>
            <a:r>
              <a:rPr kumimoji="0" lang="en-GB" altLang="ja-JP" sz="1400" dirty="0" err="1"/>
              <a:t>fibers</a:t>
            </a:r>
            <a:endParaRPr kumimoji="0" lang="en-GB" altLang="ja-JP" sz="1400" dirty="0"/>
          </a:p>
          <a:p>
            <a:pPr eaLnBrk="0" hangingPunct="0"/>
            <a:r>
              <a:rPr kumimoji="0" lang="en-GB" altLang="ja-JP" sz="1400" dirty="0"/>
              <a:t>Read at both ends by 64-PMT </a:t>
            </a:r>
          </a:p>
        </p:txBody>
      </p:sp>
      <p:pic>
        <p:nvPicPr>
          <p:cNvPr id="223246" name="Picture 2" descr="C:\Documents and Settings\terranov\Desktop\ritiro\100510_Foto_Opera\Wall_detai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/>
          <a:stretch>
            <a:fillRect/>
          </a:stretch>
        </p:blipFill>
        <p:spPr bwMode="auto">
          <a:xfrm>
            <a:off x="4800600" y="908720"/>
            <a:ext cx="3989388" cy="39163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357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21"/>
          <p:cNvGrpSpPr>
            <a:grpSpLocks/>
          </p:cNvGrpSpPr>
          <p:nvPr/>
        </p:nvGrpSpPr>
        <p:grpSpPr bwMode="auto">
          <a:xfrm>
            <a:off x="206375" y="1000125"/>
            <a:ext cx="4797425" cy="4038600"/>
            <a:chOff x="48" y="384"/>
            <a:chExt cx="3022" cy="2544"/>
          </a:xfrm>
        </p:grpSpPr>
        <p:pic>
          <p:nvPicPr>
            <p:cNvPr id="16400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419"/>
              <a:ext cx="3022" cy="2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1" name="Oval 12"/>
            <p:cNvSpPr>
              <a:spLocks noChangeArrowheads="1"/>
            </p:cNvSpPr>
            <p:nvPr/>
          </p:nvSpPr>
          <p:spPr bwMode="auto">
            <a:xfrm>
              <a:off x="707" y="1734"/>
              <a:ext cx="772" cy="772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it-IT" altLang="ja-JP"/>
            </a:p>
          </p:txBody>
        </p:sp>
        <p:sp>
          <p:nvSpPr>
            <p:cNvPr id="16402" name="Line 20"/>
            <p:cNvSpPr>
              <a:spLocks noChangeShapeType="1"/>
            </p:cNvSpPr>
            <p:nvPr/>
          </p:nvSpPr>
          <p:spPr bwMode="auto">
            <a:xfrm>
              <a:off x="912" y="384"/>
              <a:ext cx="144" cy="1344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1343025" y="188913"/>
            <a:ext cx="59658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GB" altLang="ja-JP" sz="2800" b="1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Brick Manipulator System (BMS)</a:t>
            </a:r>
            <a:r>
              <a:rPr lang="en-GB" altLang="ja-JP" sz="2800" b="1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grpSp>
        <p:nvGrpSpPr>
          <p:cNvPr id="16389" name="Group 26"/>
          <p:cNvGrpSpPr>
            <a:grpSpLocks/>
          </p:cNvGrpSpPr>
          <p:nvPr/>
        </p:nvGrpSpPr>
        <p:grpSpPr bwMode="auto">
          <a:xfrm>
            <a:off x="2571750" y="3160713"/>
            <a:ext cx="6072188" cy="3305175"/>
            <a:chOff x="1538" y="1745"/>
            <a:chExt cx="3825" cy="2082"/>
          </a:xfrm>
        </p:grpSpPr>
        <p:pic>
          <p:nvPicPr>
            <p:cNvPr id="1639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8" y="1745"/>
              <a:ext cx="2686" cy="1999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  <p:sp>
          <p:nvSpPr>
            <p:cNvPr id="16394" name="Text Box 8"/>
            <p:cNvSpPr txBox="1">
              <a:spLocks noChangeArrowheads="1"/>
            </p:cNvSpPr>
            <p:nvPr/>
          </p:nvSpPr>
          <p:spPr bwMode="auto">
            <a:xfrm>
              <a:off x="1590" y="1745"/>
              <a:ext cx="1199" cy="231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altLang="ja-JP" sz="1800">
                  <a:ea typeface="ＭＳ Ｐゴシック" pitchFamily="50" charset="-128"/>
                </a:rPr>
                <a:t>Ventouse Vehicle</a:t>
              </a:r>
              <a:endParaRPr lang="ru-RU" altLang="ja-JP" sz="1800"/>
            </a:p>
          </p:txBody>
        </p:sp>
        <p:sp>
          <p:nvSpPr>
            <p:cNvPr id="16395" name="Line 9"/>
            <p:cNvSpPr>
              <a:spLocks noChangeShapeType="1"/>
            </p:cNvSpPr>
            <p:nvPr/>
          </p:nvSpPr>
          <p:spPr bwMode="auto">
            <a:xfrm>
              <a:off x="2496" y="1985"/>
              <a:ext cx="235" cy="413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396" name="Text Box 14"/>
            <p:cNvSpPr txBox="1">
              <a:spLocks noChangeArrowheads="1"/>
            </p:cNvSpPr>
            <p:nvPr/>
          </p:nvSpPr>
          <p:spPr bwMode="auto">
            <a:xfrm>
              <a:off x="2229" y="3273"/>
              <a:ext cx="507" cy="231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altLang="ja-JP" sz="1800">
                  <a:ea typeface="ＭＳ Ｐゴシック" pitchFamily="50" charset="-128"/>
                </a:rPr>
                <a:t>Brick</a:t>
              </a:r>
              <a:endParaRPr lang="ru-RU" altLang="ja-JP" sz="1800"/>
            </a:p>
          </p:txBody>
        </p:sp>
        <p:sp>
          <p:nvSpPr>
            <p:cNvPr id="16397" name="Line 15"/>
            <p:cNvSpPr>
              <a:spLocks noChangeShapeType="1"/>
            </p:cNvSpPr>
            <p:nvPr/>
          </p:nvSpPr>
          <p:spPr bwMode="auto">
            <a:xfrm flipH="1" flipV="1">
              <a:off x="2400" y="2782"/>
              <a:ext cx="91" cy="499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pic>
          <p:nvPicPr>
            <p:cNvPr id="16398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" y="2675"/>
              <a:ext cx="187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9" name="Text Box 25"/>
            <p:cNvSpPr txBox="1">
              <a:spLocks noChangeArrowheads="1"/>
            </p:cNvSpPr>
            <p:nvPr/>
          </p:nvSpPr>
          <p:spPr bwMode="auto">
            <a:xfrm>
              <a:off x="3562" y="2448"/>
              <a:ext cx="1423" cy="231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altLang="ja-JP" sz="1800">
                  <a:ea typeface="ＭＳ Ｐゴシック" pitchFamily="50" charset="-128"/>
                </a:rPr>
                <a:t>Carousel mechanism</a:t>
              </a:r>
              <a:endParaRPr lang="ru-RU" altLang="ja-JP" sz="1800"/>
            </a:p>
          </p:txBody>
        </p:sp>
      </p:grpSp>
      <p:sp>
        <p:nvSpPr>
          <p:cNvPr id="16390" name="Text Box 27"/>
          <p:cNvSpPr txBox="1">
            <a:spLocks noChangeArrowheads="1"/>
          </p:cNvSpPr>
          <p:nvPr/>
        </p:nvSpPr>
        <p:spPr bwMode="auto">
          <a:xfrm>
            <a:off x="4857750" y="1447800"/>
            <a:ext cx="44386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GB" altLang="ja-JP" sz="2000"/>
              <a:t>Robot for</a:t>
            </a:r>
          </a:p>
          <a:p>
            <a:pPr eaLnBrk="1" hangingPunct="1"/>
            <a:r>
              <a:rPr lang="en-GB" altLang="ja-JP" sz="2000"/>
              <a:t> brick insertion (target filling) </a:t>
            </a:r>
          </a:p>
          <a:p>
            <a:pPr eaLnBrk="1" hangingPunct="1"/>
            <a:r>
              <a:rPr lang="en-GB" altLang="ja-JP" sz="2000"/>
              <a:t>and removal (during run)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93782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96950"/>
          </a:xfrm>
        </p:spPr>
        <p:txBody>
          <a:bodyPr/>
          <a:lstStyle/>
          <a:p>
            <a:r>
              <a:rPr kumimoji="1" lang="en-US" altLang="ja-JP" dirty="0" smtClean="0"/>
              <a:t>Automatic developing system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4794628" y="6308524"/>
            <a:ext cx="3007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Capability </a:t>
            </a:r>
            <a:r>
              <a:rPr lang="ja-JP" altLang="en-US" dirty="0" smtClean="0"/>
              <a:t>～</a:t>
            </a:r>
            <a:r>
              <a:rPr lang="en-US" altLang="ja-JP" dirty="0"/>
              <a:t>20 </a:t>
            </a:r>
            <a:r>
              <a:rPr lang="en-US" altLang="ja-JP" dirty="0" smtClean="0"/>
              <a:t>ECC/day</a:t>
            </a:r>
            <a:endParaRPr lang="en-US" altLang="ja-JP" dirty="0"/>
          </a:p>
        </p:txBody>
      </p:sp>
      <p:pic>
        <p:nvPicPr>
          <p:cNvPr id="7" name="Picture 3" descr="SANY0054_dwvfacil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19"/>
            <a:ext cx="7046607" cy="528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841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16</a:t>
            </a:fld>
            <a:endParaRPr kumimoji="1" lang="ja-JP" altLang="en-US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66712" y="940594"/>
            <a:ext cx="4271963" cy="3235325"/>
            <a:chOff x="685800" y="4171950"/>
            <a:chExt cx="3381375" cy="2533650"/>
          </a:xfrm>
        </p:grpSpPr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85800" y="4171950"/>
              <a:ext cx="3381375" cy="2533650"/>
            </a:xfrm>
            <a:prstGeom prst="rect">
              <a:avLst/>
            </a:prstGeom>
            <a:noFill/>
            <a:ln w="91440">
              <a:noFill/>
              <a:miter lim="800000"/>
              <a:headEnd/>
              <a:tailEnd/>
            </a:ln>
            <a:effectLst>
              <a:outerShdw blurRad="63500" dist="103351" dir="2700000" algn="ctr" rotWithShape="0">
                <a:srgbClr val="000000">
                  <a:alpha val="50026"/>
                </a:srgbClr>
              </a:outerShdw>
            </a:effectLst>
          </p:spPr>
        </p:pic>
        <p:sp>
          <p:nvSpPr>
            <p:cNvPr id="9" name="Text Box 18"/>
            <p:cNvSpPr txBox="1">
              <a:spLocks noChangeArrowheads="1"/>
            </p:cNvSpPr>
            <p:nvPr/>
          </p:nvSpPr>
          <p:spPr bwMode="auto">
            <a:xfrm>
              <a:off x="1214438" y="6276975"/>
              <a:ext cx="2214562" cy="2169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it-IT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/>
              <a:r>
                <a:rPr lang="en-GB" altLang="ja-JP" sz="1200" b="1">
                  <a:latin typeface="Arial" charset="0"/>
                </a:rPr>
                <a:t>European Scanning System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830762" y="940594"/>
            <a:ext cx="4140200" cy="3322637"/>
            <a:chOff x="5222900" y="4146550"/>
            <a:chExt cx="3276600" cy="2601913"/>
          </a:xfrm>
        </p:grpSpPr>
        <p:pic>
          <p:nvPicPr>
            <p:cNvPr id="6" name="Picture 5" descr="S-UT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2900" y="4146550"/>
              <a:ext cx="3276600" cy="2601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>
              <a:off x="5772150" y="6353175"/>
              <a:ext cx="2000250" cy="2169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it-IT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/>
              <a:r>
                <a:rPr lang="en-GB" altLang="ja-JP" sz="1200" b="1">
                  <a:latin typeface="Arial" charset="0"/>
                </a:rPr>
                <a:t>Super-UltraTrackSelector</a:t>
              </a:r>
            </a:p>
          </p:txBody>
        </p:sp>
      </p:grpSp>
      <p:sp>
        <p:nvSpPr>
          <p:cNvPr id="5" name="CasellaDiTesto 37"/>
          <p:cNvSpPr txBox="1"/>
          <p:nvPr/>
        </p:nvSpPr>
        <p:spPr>
          <a:xfrm>
            <a:off x="150812" y="4287044"/>
            <a:ext cx="8842375" cy="163036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just"/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High speed automatic microscopes:</a:t>
            </a:r>
          </a:p>
          <a:p>
            <a:pPr algn="just"/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~ 200 cm</a:t>
            </a:r>
            <a:r>
              <a:rPr lang="en-US" altLang="ja-JP" sz="200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</a:t>
            </a:r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emulsion film surface/hour/facility</a:t>
            </a:r>
          </a:p>
          <a:p>
            <a:pPr algn="just"/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Based on state of the art technologies:</a:t>
            </a:r>
          </a:p>
          <a:p>
            <a:pPr algn="just"/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precision mechanics, high-speed CMOS, pattern recognition, image analysis</a:t>
            </a:r>
          </a:p>
          <a:p>
            <a:pPr algn="just"/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Data flow: </a:t>
            </a:r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 1 GB/s/facility</a:t>
            </a:r>
            <a:endParaRPr lang="en-US" altLang="ja-JP" sz="20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" name="タイトル 2"/>
          <p:cNvSpPr txBox="1">
            <a:spLocks/>
          </p:cNvSpPr>
          <p:nvPr/>
        </p:nvSpPr>
        <p:spPr>
          <a:xfrm>
            <a:off x="539552" y="116632"/>
            <a:ext cx="8229600" cy="79695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1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ja-JP" sz="3600" dirty="0" smtClean="0"/>
              <a:t>OPERA Emulsion scanning system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98109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 r="11783"/>
          <a:stretch>
            <a:fillRect/>
          </a:stretch>
        </p:blipFill>
        <p:spPr bwMode="auto">
          <a:xfrm>
            <a:off x="5652120" y="3703320"/>
            <a:ext cx="3428256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 l="7000" r="15000" b="4000"/>
          <a:stretch>
            <a:fillRect/>
          </a:stretch>
        </p:blipFill>
        <p:spPr bwMode="auto">
          <a:xfrm>
            <a:off x="4648200" y="381000"/>
            <a:ext cx="3803904" cy="277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066800" y="152400"/>
            <a:ext cx="6673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 smtClean="0"/>
              <a:t>Neutrino interaction location in ECC</a:t>
            </a:r>
            <a:endParaRPr lang="en-GB" sz="2800" b="1" i="1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 r="9906"/>
          <a:stretch>
            <a:fillRect/>
          </a:stretch>
        </p:blipFill>
        <p:spPr bwMode="auto">
          <a:xfrm>
            <a:off x="2755776" y="3672840"/>
            <a:ext cx="3400400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097270"/>
            <a:ext cx="2133600" cy="365125"/>
          </a:xfrm>
        </p:spPr>
        <p:txBody>
          <a:bodyPr/>
          <a:lstStyle/>
          <a:p>
            <a:fld id="{F04CCFA1-2997-4875-ACDA-4798FEBCB0EE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6" name="Content Placeholder 4" descr="vs1.gif"/>
          <p:cNvPicPr>
            <a:picLocks noChangeAspect="1"/>
          </p:cNvPicPr>
          <p:nvPr/>
        </p:nvPicPr>
        <p:blipFill>
          <a:blip r:embed="rId5" cstate="print"/>
          <a:srcRect r="8267"/>
          <a:stretch>
            <a:fillRect/>
          </a:stretch>
        </p:blipFill>
        <p:spPr>
          <a:xfrm>
            <a:off x="35496" y="3676992"/>
            <a:ext cx="3168352" cy="2560320"/>
          </a:xfrm>
          <a:prstGeom prst="rect">
            <a:avLst/>
          </a:prstGeom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6" cstate="print"/>
          <a:srcRect l="5882" r="7353"/>
          <a:stretch>
            <a:fillRect/>
          </a:stretch>
        </p:blipFill>
        <p:spPr bwMode="auto">
          <a:xfrm>
            <a:off x="433712" y="579120"/>
            <a:ext cx="4062088" cy="292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1066800" y="31358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Step 1: CS scanning</a:t>
            </a:r>
            <a:endParaRPr lang="en-GB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5105400" y="30480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Step 2-4: CS-ECC connection, </a:t>
            </a:r>
            <a:r>
              <a:rPr lang="en-GB" b="1" dirty="0" err="1" smtClean="0"/>
              <a:t>ScanBack</a:t>
            </a:r>
            <a:r>
              <a:rPr lang="en-GB" b="1" dirty="0" smtClean="0"/>
              <a:t>, Volume data taking</a:t>
            </a:r>
            <a:endParaRPr lang="en-GB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755576" y="6237312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Step 5-6: validation of neutrino interaction vertex and decay search for short lived particles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306523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valle_3013-9-16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31" r="-15331"/>
          <a:stretch>
            <a:fillRect/>
          </a:stretch>
        </p:blipFill>
        <p:spPr>
          <a:xfrm>
            <a:off x="-595735" y="388922"/>
            <a:ext cx="10504214" cy="5776913"/>
          </a:xfrm>
        </p:spPr>
      </p:pic>
      <p:sp>
        <p:nvSpPr>
          <p:cNvPr id="7" name="TextBox 4"/>
          <p:cNvSpPr txBox="1"/>
          <p:nvPr/>
        </p:nvSpPr>
        <p:spPr>
          <a:xfrm>
            <a:off x="3718351" y="5949280"/>
            <a:ext cx="38779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6299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located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interactions </a:t>
            </a:r>
            <a:endParaRPr lang="en-US" sz="28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5497 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decay </a:t>
            </a:r>
            <a:r>
              <a:rPr lang="en-US" sz="28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search </a:t>
            </a:r>
            <a:endParaRPr lang="en-US" sz="28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876823" y="1168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2012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4575883" y="223731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2011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3468265" y="335437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2010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2409396" y="44379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2009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2"/>
          <p:cNvSpPr txBox="1"/>
          <p:nvPr/>
        </p:nvSpPr>
        <p:spPr>
          <a:xfrm>
            <a:off x="1306239" y="503089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2008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451100" y="25581"/>
            <a:ext cx="427568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Status of data analysis</a:t>
            </a:r>
            <a:endParaRPr lang="en-GB" sz="36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308304" y="1412776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Extracted 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279666" y="1772816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CS scanned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236296" y="2708920"/>
            <a:ext cx="191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CS track found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236296" y="3001308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ECC scanned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265111" y="3861048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ν</a:t>
            </a:r>
            <a:r>
              <a:rPr lang="ja-JP" altLang="en-US" dirty="0" smtClean="0"/>
              <a:t>　</a:t>
            </a:r>
            <a:r>
              <a:rPr lang="en-US" altLang="ja-JP" dirty="0" smtClean="0"/>
              <a:t>int. found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263592" y="4126140"/>
            <a:ext cx="193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Decay searched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4639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L:\ariga\OPERA\Napoli\b072693\anim_whol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620688"/>
            <a:ext cx="7272808" cy="4038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9992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057971"/>
              </p:ext>
            </p:extLst>
          </p:nvPr>
        </p:nvGraphicFramePr>
        <p:xfrm>
          <a:off x="5180013" y="4307459"/>
          <a:ext cx="3887787" cy="2264780"/>
        </p:xfrm>
        <a:graphic>
          <a:graphicData uri="http://schemas.openxmlformats.org/drawingml/2006/table">
            <a:tbl>
              <a:tblPr/>
              <a:tblGrid>
                <a:gridCol w="1252537"/>
                <a:gridCol w="1295400"/>
                <a:gridCol w="1339850"/>
              </a:tblGrid>
              <a:tr h="3190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VARIABLE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AVERAGE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Selection criteria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kink (mrad)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41 ± 2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&gt;20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decay length (</a:t>
                      </a: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Arial" charset="0"/>
                          <a:cs typeface="Symbol" pitchFamily="18" charset="2"/>
                        </a:rPr>
                        <a:t>m</a:t>
                      </a: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m)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明朝" pitchFamily="49" charset="-128"/>
                        </a:rPr>
                        <a:t>1335 </a:t>
                      </a:r>
                      <a:r>
                        <a:rPr kumimoji="0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± 35</a:t>
                      </a:r>
                      <a:endParaRPr kumimoji="0" lang="en-GB" altLang="ja-JP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明朝" pitchFamily="49" charset="-128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明朝" pitchFamily="49" charset="-128"/>
                        </a:rPr>
                        <a:t>within 2 lead plates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P daughter (GeV/c)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明朝" pitchFamily="49" charset="-128"/>
                        </a:rPr>
                        <a:t>12 </a:t>
                      </a:r>
                      <a:r>
                        <a:rPr kumimoji="0" lang="en-GB" altLang="ja-JP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+6</a:t>
                      </a:r>
                      <a:r>
                        <a:rPr kumimoji="0" lang="en-GB" altLang="ja-JP" sz="1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-3</a:t>
                      </a:r>
                      <a:endParaRPr kumimoji="0" lang="en-GB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明朝" pitchFamily="49" charset="-128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明朝" pitchFamily="49" charset="-128"/>
                        </a:rPr>
                        <a:t>&gt;2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Pt</a:t>
                      </a:r>
                      <a:r>
                        <a:rPr kumimoji="0" lang="en-GB" altLang="ja-JP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 (MeV/c)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明朝" pitchFamily="49" charset="-128"/>
                        </a:rPr>
                        <a:t>470 </a:t>
                      </a:r>
                      <a:r>
                        <a:rPr kumimoji="0" lang="en-GB" altLang="ja-JP" sz="11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+230</a:t>
                      </a:r>
                      <a:r>
                        <a:rPr kumimoji="0" lang="en-GB" altLang="ja-JP" sz="11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-120</a:t>
                      </a:r>
                      <a:endParaRPr kumimoji="0" lang="en-GB" altLang="ja-JP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明朝" pitchFamily="49" charset="-128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明朝" pitchFamily="49" charset="-128"/>
                        </a:rPr>
                        <a:t>&gt;300  (</a:t>
                      </a: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ＭＳ 明朝" pitchFamily="49" charset="-128"/>
                        </a:rPr>
                        <a:t>g</a:t>
                      </a: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明朝" pitchFamily="49" charset="-128"/>
                        </a:rPr>
                        <a:t> attached)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missing </a:t>
                      </a:r>
                      <a:r>
                        <a:rPr kumimoji="0" lang="en-GB" altLang="ja-JP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Pt</a:t>
                      </a:r>
                      <a:r>
                        <a:rPr kumimoji="0" lang="en-GB" altLang="ja-JP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 (MeV/c)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明朝" pitchFamily="49" charset="-128"/>
                        </a:rPr>
                        <a:t>570 </a:t>
                      </a:r>
                      <a:r>
                        <a:rPr kumimoji="0" lang="en-GB" altLang="ja-JP" sz="1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+320</a:t>
                      </a:r>
                      <a:r>
                        <a:rPr kumimoji="0" lang="en-GB" altLang="ja-JP" sz="1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-170</a:t>
                      </a:r>
                      <a:endParaRPr kumimoji="0" lang="en-GB" altLang="ja-JP" sz="10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明朝" pitchFamily="49" charset="-128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明朝" pitchFamily="49" charset="-128"/>
                        </a:rPr>
                        <a:t>&lt;1000</a:t>
                      </a:r>
                      <a:endParaRPr kumimoji="0" lang="en-GB" altLang="ja-JP" sz="10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明朝" pitchFamily="49" charset="-128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ＭＳ Ｐゴシック" pitchFamily="34" charset="-128"/>
                          <a:sym typeface="Symbol" pitchFamily="18" charset="2"/>
                        </a:rPr>
                        <a:t></a:t>
                      </a: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 (deg)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明朝" pitchFamily="49" charset="-128"/>
                        </a:rPr>
                        <a:t>173 </a:t>
                      </a:r>
                      <a:r>
                        <a:rPr kumimoji="0" lang="en-GB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± 2</a:t>
                      </a:r>
                      <a:endParaRPr kumimoji="0" lang="en-GB" altLang="ja-JP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明朝" pitchFamily="49" charset="-128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明朝" pitchFamily="49" charset="-128"/>
                        </a:rPr>
                        <a:t>&gt;90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sp>
        <p:nvSpPr>
          <p:cNvPr id="238633" name="Text Box 123"/>
          <p:cNvSpPr txBox="1">
            <a:spLocks noChangeArrowheads="1"/>
          </p:cNvSpPr>
          <p:nvPr/>
        </p:nvSpPr>
        <p:spPr bwMode="auto">
          <a:xfrm>
            <a:off x="17277" y="35913"/>
            <a:ext cx="5184576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kumimoji="0" lang="en-GB" altLang="ja-JP" sz="3200" dirty="0" smtClean="0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First </a:t>
            </a:r>
            <a:r>
              <a:rPr kumimoji="0" lang="en-GB" altLang="ja-JP" sz="3200" baseline="-25000" dirty="0" smtClean="0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</a:t>
            </a:r>
            <a:r>
              <a:rPr kumimoji="0" lang="en-GB" altLang="ja-JP" sz="3200" b="1" i="1" dirty="0" smtClean="0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kumimoji="0" lang="en-GB" altLang="ja-JP" sz="3200" dirty="0" smtClean="0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candidate Event</a:t>
            </a:r>
            <a:endParaRPr kumimoji="0" lang="en-GB" altLang="ja-JP" sz="32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4283968" y="6566910"/>
            <a:ext cx="43268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Published: Physics </a:t>
            </a:r>
            <a:r>
              <a:rPr lang="en-US" altLang="ja-JP" sz="1400" dirty="0"/>
              <a:t>Letters B, Vol. 691(138-145)</a:t>
            </a:r>
          </a:p>
        </p:txBody>
      </p:sp>
      <p:pic>
        <p:nvPicPr>
          <p:cNvPr id="15" name="Picture 9" descr="brick_1072693_Event9234119599_12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648" y="4293096"/>
            <a:ext cx="3761708" cy="2273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25779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9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052736"/>
            <a:ext cx="8568952" cy="2088232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Purpose:</a:t>
            </a:r>
            <a:r>
              <a:rPr lang="en-US" altLang="ja-JP" dirty="0" smtClean="0"/>
              <a:t> 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sz="2000" dirty="0" smtClean="0"/>
              <a:t>- </a:t>
            </a:r>
            <a:r>
              <a:rPr kumimoji="1" lang="en-US" altLang="ja-JP" sz="2000" dirty="0" smtClean="0"/>
              <a:t>Long baseline(730km) neutrino oscillation in CNGS(CERN Neutrinos to Gran </a:t>
            </a:r>
            <a:r>
              <a:rPr kumimoji="1" lang="en-US" altLang="ja-JP" sz="2000" dirty="0" err="1" smtClean="0"/>
              <a:t>Sasso</a:t>
            </a:r>
            <a:r>
              <a:rPr kumimoji="1" lang="en-US" altLang="ja-JP" sz="2000" dirty="0" smtClean="0"/>
              <a:t>) </a:t>
            </a:r>
            <a:r>
              <a:rPr kumimoji="1" lang="en-US" altLang="ja-JP" sz="2000" dirty="0" err="1" smtClean="0"/>
              <a:t>ν</a:t>
            </a:r>
            <a:r>
              <a:rPr kumimoji="1" lang="en-US" altLang="ja-JP" sz="1400" dirty="0" err="1" smtClean="0"/>
              <a:t>μ</a:t>
            </a:r>
            <a:r>
              <a:rPr kumimoji="1" lang="en-US" altLang="ja-JP" sz="2000" dirty="0" smtClean="0"/>
              <a:t> beam</a:t>
            </a:r>
            <a:r>
              <a:rPr lang="en-US" altLang="ja-JP" sz="2000" dirty="0"/>
              <a:t/>
            </a:r>
            <a:br>
              <a:rPr lang="en-US" altLang="ja-JP" sz="2000" dirty="0"/>
            </a:br>
            <a:r>
              <a:rPr lang="en-US" altLang="ja-JP" sz="2000" dirty="0" smtClean="0"/>
              <a:t>	</a:t>
            </a:r>
            <a:r>
              <a:rPr kumimoji="1" lang="en-US" altLang="ja-JP" sz="2000" dirty="0" smtClean="0">
                <a:sym typeface="Wingdings"/>
              </a:rPr>
              <a:t> </a:t>
            </a:r>
            <a:r>
              <a:rPr kumimoji="1" lang="en-US" altLang="ja-JP" sz="2000" b="1" dirty="0" smtClean="0">
                <a:sym typeface="Wingdings"/>
              </a:rPr>
              <a:t>search for </a:t>
            </a:r>
            <a:r>
              <a:rPr lang="el-GR" altLang="ja-JP" sz="2000" b="1" dirty="0" smtClean="0">
                <a:solidFill>
                  <a:srgbClr val="FF0000"/>
                </a:solidFill>
              </a:rPr>
              <a:t>ν</a:t>
            </a:r>
            <a:r>
              <a:rPr lang="el-GR" altLang="ja-JP" sz="2000" b="1" baseline="-25000" dirty="0" smtClean="0">
                <a:solidFill>
                  <a:srgbClr val="FF0000"/>
                </a:solidFill>
              </a:rPr>
              <a:t>μ</a:t>
            </a:r>
            <a:r>
              <a:rPr lang="el-GR" altLang="ja-JP" sz="2000" b="1" dirty="0" smtClean="0">
                <a:solidFill>
                  <a:srgbClr val="FF0000"/>
                </a:solidFill>
              </a:rPr>
              <a:t> </a:t>
            </a:r>
            <a:r>
              <a:rPr lang="el-GR" altLang="ja-JP" sz="2000" b="1" dirty="0">
                <a:solidFill>
                  <a:srgbClr val="FF0000"/>
                </a:solidFill>
              </a:rPr>
              <a:t>→ ν</a:t>
            </a:r>
            <a:r>
              <a:rPr lang="el-GR" altLang="ja-JP" sz="2000" b="1" baseline="-25000" dirty="0">
                <a:solidFill>
                  <a:srgbClr val="FF0000"/>
                </a:solidFill>
              </a:rPr>
              <a:t>τ</a:t>
            </a:r>
            <a:r>
              <a:rPr lang="el-GR" altLang="ja-JP" sz="2000" b="1" dirty="0"/>
              <a:t> </a:t>
            </a:r>
            <a:r>
              <a:rPr lang="en-US" altLang="ja-JP" sz="2000" b="1" dirty="0" smtClean="0"/>
              <a:t>oscillation in appearance mode</a:t>
            </a:r>
            <a:r>
              <a:rPr lang="en-US" altLang="ja-JP" sz="2000" b="1" dirty="0"/>
              <a:t/>
            </a:r>
            <a:br>
              <a:rPr lang="en-US" altLang="ja-JP" sz="2000" b="1" dirty="0"/>
            </a:br>
            <a:r>
              <a:rPr lang="en-US" altLang="ja-JP" sz="2000" dirty="0" smtClean="0"/>
              <a:t>	</a:t>
            </a:r>
            <a:r>
              <a:rPr lang="en-US" altLang="ja-JP" sz="2000" dirty="0" smtClean="0">
                <a:sym typeface="Wingdings"/>
              </a:rPr>
              <a:t> search for </a:t>
            </a:r>
            <a:r>
              <a:rPr lang="el-GR" altLang="ja-JP" sz="2000" dirty="0" smtClean="0">
                <a:solidFill>
                  <a:srgbClr val="00B050"/>
                </a:solidFill>
              </a:rPr>
              <a:t>ν</a:t>
            </a:r>
            <a:r>
              <a:rPr lang="el-GR" altLang="ja-JP" sz="2000" baseline="-25000" dirty="0" smtClean="0">
                <a:solidFill>
                  <a:srgbClr val="00B050"/>
                </a:solidFill>
              </a:rPr>
              <a:t>μ</a:t>
            </a:r>
            <a:r>
              <a:rPr lang="el-GR" altLang="ja-JP" sz="2000" dirty="0" smtClean="0">
                <a:solidFill>
                  <a:srgbClr val="00B050"/>
                </a:solidFill>
              </a:rPr>
              <a:t> </a:t>
            </a:r>
            <a:r>
              <a:rPr lang="el-GR" altLang="ja-JP" sz="2000" dirty="0">
                <a:solidFill>
                  <a:srgbClr val="00B050"/>
                </a:solidFill>
              </a:rPr>
              <a:t>→ </a:t>
            </a:r>
            <a:r>
              <a:rPr lang="el-GR" altLang="ja-JP" sz="2000" dirty="0" smtClean="0">
                <a:solidFill>
                  <a:srgbClr val="00B050"/>
                </a:solidFill>
              </a:rPr>
              <a:t>ν</a:t>
            </a:r>
            <a:r>
              <a:rPr lang="en-US" altLang="ja-JP" sz="2000" baseline="-25000" dirty="0" smtClean="0">
                <a:solidFill>
                  <a:srgbClr val="00B050"/>
                </a:solidFill>
              </a:rPr>
              <a:t>e</a:t>
            </a:r>
            <a:r>
              <a:rPr lang="el-GR" altLang="ja-JP" sz="2000" dirty="0" smtClean="0"/>
              <a:t> </a:t>
            </a:r>
            <a:r>
              <a:rPr lang="en-US" altLang="ja-JP" sz="2000" dirty="0"/>
              <a:t>oscillation </a:t>
            </a:r>
            <a:endParaRPr lang="en-US" altLang="ja-JP" sz="2000" dirty="0" smtClean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OPERA experiment</a:t>
            </a:r>
            <a:endParaRPr kumimoji="1" lang="ja-JP" altLang="en-US" dirty="0"/>
          </a:p>
        </p:txBody>
      </p:sp>
      <p:pic>
        <p:nvPicPr>
          <p:cNvPr id="4" name="Picture 9" descr="cngs-google_earth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0" b="7175"/>
          <a:stretch>
            <a:fillRect/>
          </a:stretch>
        </p:blipFill>
        <p:spPr bwMode="auto">
          <a:xfrm>
            <a:off x="683568" y="3068960"/>
            <a:ext cx="2996172" cy="2661122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7"/>
          <p:cNvSpPr>
            <a:spLocks noChangeArrowheads="1"/>
          </p:cNvSpPr>
          <p:nvPr/>
        </p:nvSpPr>
        <p:spPr bwMode="auto">
          <a:xfrm rot="2051918">
            <a:off x="766720" y="4076963"/>
            <a:ext cx="1829124" cy="116775"/>
          </a:xfrm>
          <a:prstGeom prst="rightArrow">
            <a:avLst>
              <a:gd name="adj1" fmla="val 50000"/>
              <a:gd name="adj2" fmla="val 492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 eaLnBrk="1" hangingPunct="1"/>
            <a:endParaRPr lang="ja-JP" altLang="en-US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674" y="4884274"/>
            <a:ext cx="3347864" cy="149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オブジェクト 10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016011453"/>
              </p:ext>
            </p:extLst>
          </p:nvPr>
        </p:nvGraphicFramePr>
        <p:xfrm>
          <a:off x="3913674" y="6277457"/>
          <a:ext cx="4410490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" name="Equation" r:id="rId5" imgW="3301920" imgH="431640" progId="Equation.3">
                  <p:embed/>
                </p:oleObj>
              </mc:Choice>
              <mc:Fallback>
                <p:oleObj name="Equation" r:id="rId5" imgW="3301920" imgH="431640" progId="Equation.3">
                  <p:embed/>
                  <p:pic>
                    <p:nvPicPr>
                      <p:cNvPr id="0" name="Object 3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674" y="6277457"/>
                        <a:ext cx="4410490" cy="5760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28"/>
          <p:cNvSpPr>
            <a:spLocks noChangeArrowheads="1"/>
          </p:cNvSpPr>
          <p:nvPr/>
        </p:nvSpPr>
        <p:spPr bwMode="auto">
          <a:xfrm>
            <a:off x="6948264" y="4134858"/>
            <a:ext cx="2171287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 eaLnBrk="1" hangingPunct="1"/>
            <a:r>
              <a:rPr lang="en-US" altLang="ja-JP" sz="1200" dirty="0"/>
              <a:t>Covers the region indicated by Super-K, K2K &amp; MINOS</a:t>
            </a:r>
            <a:endParaRPr lang="ja-JP" altLang="en-US" sz="1200" dirty="0"/>
          </a:p>
        </p:txBody>
      </p:sp>
      <p:grpSp>
        <p:nvGrpSpPr>
          <p:cNvPr id="14" name="Group 29"/>
          <p:cNvGrpSpPr>
            <a:grpSpLocks/>
          </p:cNvGrpSpPr>
          <p:nvPr/>
        </p:nvGrpSpPr>
        <p:grpSpPr bwMode="auto">
          <a:xfrm>
            <a:off x="4139463" y="2780928"/>
            <a:ext cx="2808801" cy="2095789"/>
            <a:chOff x="336" y="1303"/>
            <a:chExt cx="2928" cy="2777"/>
          </a:xfrm>
        </p:grpSpPr>
        <p:pic>
          <p:nvPicPr>
            <p:cNvPr id="15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303"/>
              <a:ext cx="2928" cy="2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Freeform 31"/>
            <p:cNvSpPr>
              <a:spLocks/>
            </p:cNvSpPr>
            <p:nvPr/>
          </p:nvSpPr>
          <p:spPr bwMode="auto">
            <a:xfrm>
              <a:off x="834" y="1371"/>
              <a:ext cx="2330" cy="1992"/>
            </a:xfrm>
            <a:custGeom>
              <a:avLst/>
              <a:gdLst>
                <a:gd name="T0" fmla="*/ 0 w 1872"/>
                <a:gd name="T1" fmla="*/ 4041757 h 1632"/>
                <a:gd name="T2" fmla="*/ 6086020 w 1872"/>
                <a:gd name="T3" fmla="*/ 4459451 h 1632"/>
                <a:gd name="T4" fmla="*/ 11866168 w 1872"/>
                <a:gd name="T5" fmla="*/ 4735633 h 1632"/>
                <a:gd name="T6" fmla="*/ 11866168 w 1872"/>
                <a:gd name="T7" fmla="*/ 0 h 1632"/>
                <a:gd name="T8" fmla="*/ 0 w 1872"/>
                <a:gd name="T9" fmla="*/ 0 h 1632"/>
                <a:gd name="T10" fmla="*/ 0 w 1872"/>
                <a:gd name="T11" fmla="*/ 4041757 h 16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72" h="1632">
                  <a:moveTo>
                    <a:pt x="0" y="1392"/>
                  </a:moveTo>
                  <a:lnTo>
                    <a:pt x="960" y="1536"/>
                  </a:lnTo>
                  <a:lnTo>
                    <a:pt x="1872" y="1632"/>
                  </a:lnTo>
                  <a:lnTo>
                    <a:pt x="1872" y="0"/>
                  </a:lnTo>
                  <a:lnTo>
                    <a:pt x="0" y="0"/>
                  </a:lnTo>
                  <a:lnTo>
                    <a:pt x="0" y="1392"/>
                  </a:lnTo>
                  <a:close/>
                </a:path>
              </a:pathLst>
            </a:custGeom>
            <a:solidFill>
              <a:srgbClr val="4A7FFF">
                <a:alpha val="16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+mn-cs"/>
                </a:defRPr>
              </a:lvl9pPr>
            </a:lstStyle>
            <a:p>
              <a:endParaRPr lang="ja-JP" altLang="en-US"/>
            </a:p>
          </p:txBody>
        </p:sp>
      </p:grp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370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29" y="3243287"/>
            <a:ext cx="3455987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748" y="3348038"/>
            <a:ext cx="33147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15"/>
          <p:cNvSpPr txBox="1">
            <a:spLocks noChangeArrowheads="1"/>
          </p:cNvSpPr>
          <p:nvPr/>
        </p:nvSpPr>
        <p:spPr bwMode="auto">
          <a:xfrm>
            <a:off x="6300192" y="5877272"/>
            <a:ext cx="18684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 altLang="ja-JP" sz="2400" b="1" dirty="0" err="1">
                <a:solidFill>
                  <a:srgbClr val="0033CC"/>
                </a:solidFill>
                <a:latin typeface="Symbol" pitchFamily="18" charset="2"/>
              </a:rPr>
              <a:t>D</a:t>
            </a:r>
            <a:r>
              <a:rPr lang="en-GB" altLang="ja-JP" sz="2400" b="1" dirty="0" err="1">
                <a:solidFill>
                  <a:srgbClr val="0033CC"/>
                </a:solidFill>
                <a:latin typeface="Arial" charset="0"/>
              </a:rPr>
              <a:t>p</a:t>
            </a:r>
            <a:r>
              <a:rPr lang="en-GB" altLang="ja-JP" sz="2400" b="1" dirty="0">
                <a:solidFill>
                  <a:srgbClr val="0033CC"/>
                </a:solidFill>
                <a:latin typeface="Arial" charset="0"/>
              </a:rPr>
              <a:t>/p</a:t>
            </a:r>
          </a:p>
          <a:p>
            <a:r>
              <a:rPr lang="en-GB" altLang="ja-JP" sz="2400" b="1" dirty="0">
                <a:solidFill>
                  <a:srgbClr val="0033CC"/>
                </a:solidFill>
                <a:latin typeface="Symbol" pitchFamily="18" charset="2"/>
              </a:rPr>
              <a:t>s</a:t>
            </a:r>
            <a:r>
              <a:rPr lang="en-GB" altLang="ja-JP" sz="2400" b="1" dirty="0">
                <a:solidFill>
                  <a:srgbClr val="0033CC"/>
                </a:solidFill>
                <a:latin typeface="Arial" charset="0"/>
              </a:rPr>
              <a:t> = (22</a:t>
            </a:r>
            <a:r>
              <a:rPr lang="en-US" altLang="ja-JP" sz="2400" b="1" dirty="0">
                <a:solidFill>
                  <a:srgbClr val="0033CC"/>
                </a:solidFill>
                <a:latin typeface="Arial" charset="0"/>
              </a:rPr>
              <a:t>±</a:t>
            </a:r>
            <a:r>
              <a:rPr lang="en-GB" altLang="ja-JP" sz="2400" b="1" dirty="0">
                <a:solidFill>
                  <a:srgbClr val="0033CC"/>
                </a:solidFill>
                <a:latin typeface="Arial" charset="0"/>
              </a:rPr>
              <a:t>4)%</a:t>
            </a:r>
            <a:endParaRPr lang="fr-FR" altLang="ja-JP" sz="2400" b="1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33" name="CasellaDiTesto 1"/>
          <p:cNvSpPr txBox="1"/>
          <p:nvPr/>
        </p:nvSpPr>
        <p:spPr>
          <a:xfrm>
            <a:off x="870648" y="188640"/>
            <a:ext cx="80938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Momentum measurement in ECC</a:t>
            </a:r>
            <a:endParaRPr lang="en-GB" sz="36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pic>
        <p:nvPicPr>
          <p:cNvPr id="34" name="Image 6" descr="fig1_mcs_new3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289" y="1163813"/>
            <a:ext cx="5184576" cy="208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6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2" descr="F:\ElectronWG\Nagoya CM\trident\anim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51412"/>
            <a:ext cx="7258050" cy="480263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86723" name="テキスト ボックス 2"/>
          <p:cNvSpPr txBox="1">
            <a:spLocks noChangeArrowheads="1"/>
          </p:cNvSpPr>
          <p:nvPr/>
        </p:nvSpPr>
        <p:spPr bwMode="auto">
          <a:xfrm>
            <a:off x="900113" y="620713"/>
            <a:ext cx="3600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r>
              <a:rPr lang="en-US" altLang="ja-JP">
                <a:solidFill>
                  <a:srgbClr val="FFFFFF"/>
                </a:solidFill>
                <a:latin typeface="Calibri" pitchFamily="34" charset="0"/>
              </a:rPr>
              <a:t>animation</a:t>
            </a:r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86724" name="テキスト ボックス 1"/>
          <p:cNvSpPr txBox="1">
            <a:spLocks noChangeArrowheads="1"/>
          </p:cNvSpPr>
          <p:nvPr/>
        </p:nvSpPr>
        <p:spPr bwMode="auto">
          <a:xfrm>
            <a:off x="808038" y="282575"/>
            <a:ext cx="8012112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FFFFFF"/>
                </a:solidFill>
              </a:rPr>
              <a:t>Second</a:t>
            </a:r>
            <a:r>
              <a:rPr lang="ja-JP" altLang="en-US" sz="2400" b="1" dirty="0">
                <a:solidFill>
                  <a:srgbClr val="FFFFFF"/>
                </a:solidFill>
              </a:rPr>
              <a:t>　</a:t>
            </a:r>
            <a:r>
              <a:rPr lang="en-US" altLang="ja-JP" sz="4000" b="1" dirty="0" err="1">
                <a:solidFill>
                  <a:srgbClr val="FFFFFF"/>
                </a:solidFill>
                <a:latin typeface="Symbol" pitchFamily="18" charset="2"/>
                <a:ea typeface="ＭＳ 明朝" pitchFamily="49" charset="-128"/>
              </a:rPr>
              <a:t>n</a:t>
            </a:r>
            <a:r>
              <a:rPr lang="en-US" altLang="ja-JP" sz="4000" b="1" baseline="-25000" dirty="0" err="1">
                <a:solidFill>
                  <a:srgbClr val="FFFFFF"/>
                </a:solidFill>
                <a:latin typeface="Symbol" pitchFamily="18" charset="2"/>
                <a:ea typeface="ＭＳ 明朝" pitchFamily="49" charset="-128"/>
              </a:rPr>
              <a:t>t</a:t>
            </a:r>
            <a:r>
              <a:rPr lang="en-US" altLang="ja-JP" sz="4000" b="1" dirty="0">
                <a:solidFill>
                  <a:srgbClr val="FFFFFF"/>
                </a:solidFill>
                <a:latin typeface="ＭＳ 明朝" pitchFamily="49" charset="-128"/>
                <a:ea typeface="ＭＳ 明朝" pitchFamily="49" charset="-128"/>
              </a:rPr>
              <a:t> </a:t>
            </a:r>
            <a:r>
              <a:rPr lang="en-US" altLang="ja-JP" sz="2400" b="1" dirty="0">
                <a:solidFill>
                  <a:srgbClr val="FFFFFF"/>
                </a:solidFill>
              </a:rPr>
              <a:t>Candidate Event </a:t>
            </a:r>
            <a:endParaRPr lang="ja-JP" altLang="en-US" sz="2400" b="1" dirty="0">
              <a:solidFill>
                <a:srgbClr val="FFFFFF"/>
              </a:solidFill>
            </a:endParaRPr>
          </a:p>
        </p:txBody>
      </p:sp>
      <p:sp>
        <p:nvSpPr>
          <p:cNvPr id="286725" name="テキスト ボックス 1"/>
          <p:cNvSpPr txBox="1">
            <a:spLocks noChangeArrowheads="1"/>
          </p:cNvSpPr>
          <p:nvPr/>
        </p:nvSpPr>
        <p:spPr bwMode="auto">
          <a:xfrm>
            <a:off x="827584" y="4293096"/>
            <a:ext cx="1008063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dirty="0">
                <a:solidFill>
                  <a:srgbClr val="FFFFFF"/>
                </a:solidFill>
                <a:latin typeface="Symbol" pitchFamily="18" charset="2"/>
              </a:rPr>
              <a:t>2000 m</a:t>
            </a:r>
            <a:r>
              <a:rPr lang="en-US" altLang="ja-JP" sz="1600" dirty="0">
                <a:solidFill>
                  <a:srgbClr val="FFFFFF"/>
                </a:solidFill>
              </a:rPr>
              <a:t>m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  <p:graphicFrame>
        <p:nvGraphicFramePr>
          <p:cNvPr id="8" name="Group 1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409207"/>
              </p:ext>
            </p:extLst>
          </p:nvPr>
        </p:nvGraphicFramePr>
        <p:xfrm>
          <a:off x="6117610" y="4149080"/>
          <a:ext cx="2927936" cy="2601528"/>
        </p:xfrm>
        <a:graphic>
          <a:graphicData uri="http://schemas.openxmlformats.org/drawingml/2006/table">
            <a:tbl>
              <a:tblPr/>
              <a:tblGrid>
                <a:gridCol w="1176455"/>
                <a:gridCol w="1078662"/>
                <a:gridCol w="672819"/>
              </a:tblGrid>
              <a:tr h="4808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Track</a:t>
                      </a:r>
                    </a:p>
                  </a:txBody>
                  <a:tcPr marL="91437" marR="9143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Momentum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（</a:t>
                      </a: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1σ interval</a:t>
                      </a:r>
                      <a:r>
                        <a:rPr kumimoji="1" lang="ja-JP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</a:rPr>
                        <a:t>）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[ </a:t>
                      </a:r>
                      <a:r>
                        <a:rPr kumimoji="1" lang="en-US" altLang="ja-JP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GeV</a:t>
                      </a: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/c]</a:t>
                      </a:r>
                    </a:p>
                  </a:txBody>
                  <a:tcPr marL="91437" marR="9143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Particle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ID</a:t>
                      </a:r>
                    </a:p>
                  </a:txBody>
                  <a:tcPr marL="91437" marR="9143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5005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Primary track</a:t>
                      </a:r>
                    </a:p>
                  </a:txBody>
                  <a:tcPr marL="91437" marR="9143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2.8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 </a:t>
                      </a: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(2.1-3.5)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L="91437" marR="9143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Hadron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L="91437" marR="9143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35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Daughter-1          </a:t>
                      </a:r>
                    </a:p>
                  </a:txBody>
                  <a:tcPr marL="91437" marR="9143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6.6</a:t>
                      </a:r>
                      <a:r>
                        <a:rPr kumimoji="1" lang="ja-JP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　</a:t>
                      </a:r>
                      <a:endParaRPr kumimoji="1" lang="en-US" altLang="ja-JP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（</a:t>
                      </a: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5.2 - 8.6</a:t>
                      </a:r>
                      <a:r>
                        <a:rPr kumimoji="1" lang="ja-JP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）</a:t>
                      </a:r>
                      <a:endParaRPr kumimoji="1" lang="en-US" altLang="ja-JP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L="91437" marR="9143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Hadron</a:t>
                      </a:r>
                    </a:p>
                  </a:txBody>
                  <a:tcPr marL="91437" marR="9143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35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Daughter-2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L="91437" marR="9143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1.3</a:t>
                      </a:r>
                      <a:r>
                        <a:rPr kumimoji="1" lang="ja-JP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　</a:t>
                      </a:r>
                      <a:endParaRPr kumimoji="1" lang="en-US" altLang="ja-JP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（</a:t>
                      </a:r>
                      <a:r>
                        <a:rPr kumimoji="1" lang="en-US" altLang="ja-JP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1.1 -1.5</a:t>
                      </a:r>
                      <a:r>
                        <a:rPr kumimoji="1" lang="ja-JP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）</a:t>
                      </a:r>
                    </a:p>
                  </a:txBody>
                  <a:tcPr marL="91437" marR="9143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Hadron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37" marR="9143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35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Daughter-3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L="91437" marR="9143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2.0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(1.4 - 2.9)</a:t>
                      </a:r>
                    </a:p>
                  </a:txBody>
                  <a:tcPr marL="91437" marR="9143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Hadron</a:t>
                      </a:r>
                    </a:p>
                  </a:txBody>
                  <a:tcPr marL="91437" marR="9143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9" name="コンテンツ プレースホルダー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70876" y="4146948"/>
            <a:ext cx="3259373" cy="2594808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chemeClr val="bg1"/>
                </a:solidFill>
              </a:rPr>
              <a:t>21</a:t>
            </a:fld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856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6" descr="anim2.gif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63" r="-15263"/>
          <a:stretch>
            <a:fillRect/>
          </a:stretch>
        </p:blipFill>
        <p:spPr bwMode="auto">
          <a:xfrm>
            <a:off x="-36512" y="655566"/>
            <a:ext cx="9201200" cy="486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1"/>
          <p:cNvSpPr txBox="1">
            <a:spLocks noChangeArrowheads="1"/>
          </p:cNvSpPr>
          <p:nvPr/>
        </p:nvSpPr>
        <p:spPr bwMode="auto">
          <a:xfrm>
            <a:off x="808038" y="44624"/>
            <a:ext cx="8012112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FFFFFF"/>
                </a:solidFill>
              </a:rPr>
              <a:t>Third</a:t>
            </a:r>
            <a:r>
              <a:rPr lang="ja-JP" altLang="en-US" sz="2400" b="1" dirty="0">
                <a:solidFill>
                  <a:srgbClr val="FFFFFF"/>
                </a:solidFill>
              </a:rPr>
              <a:t>　</a:t>
            </a:r>
            <a:r>
              <a:rPr lang="en-US" altLang="ja-JP" sz="4000" b="1" dirty="0" err="1">
                <a:solidFill>
                  <a:srgbClr val="FFFFFF"/>
                </a:solidFill>
                <a:latin typeface="Symbol" pitchFamily="18" charset="2"/>
                <a:ea typeface="ＭＳ 明朝" pitchFamily="49" charset="-128"/>
              </a:rPr>
              <a:t>n</a:t>
            </a:r>
            <a:r>
              <a:rPr lang="en-US" altLang="ja-JP" sz="4000" b="1" baseline="-25000" dirty="0" err="1">
                <a:solidFill>
                  <a:srgbClr val="FFFFFF"/>
                </a:solidFill>
                <a:latin typeface="Symbol" pitchFamily="18" charset="2"/>
                <a:ea typeface="ＭＳ 明朝" pitchFamily="49" charset="-128"/>
              </a:rPr>
              <a:t>t</a:t>
            </a:r>
            <a:r>
              <a:rPr lang="en-US" altLang="ja-JP" sz="4000" b="1" dirty="0">
                <a:solidFill>
                  <a:srgbClr val="FFFFFF"/>
                </a:solidFill>
                <a:latin typeface="ＭＳ 明朝" pitchFamily="49" charset="-128"/>
                <a:ea typeface="ＭＳ 明朝" pitchFamily="49" charset="-128"/>
              </a:rPr>
              <a:t> </a:t>
            </a:r>
            <a:r>
              <a:rPr lang="en-US" altLang="ja-JP" sz="2400" b="1" dirty="0">
                <a:solidFill>
                  <a:srgbClr val="FFFFFF"/>
                </a:solidFill>
              </a:rPr>
              <a:t>Candidate Event </a:t>
            </a:r>
            <a:endParaRPr lang="ja-JP" altLang="en-US" sz="2400" b="1" dirty="0">
              <a:solidFill>
                <a:srgbClr val="FFFFFF"/>
              </a:solidFill>
            </a:endParaRPr>
          </a:p>
        </p:txBody>
      </p:sp>
      <p:pic>
        <p:nvPicPr>
          <p:cNvPr id="4" name="Segnaposto contenuto 8" descr="brick_1023543_Event12123032048_2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4" r="-3014" b="20090"/>
          <a:stretch>
            <a:fillRect/>
          </a:stretch>
        </p:blipFill>
        <p:spPr>
          <a:xfrm>
            <a:off x="2483768" y="4626470"/>
            <a:ext cx="3632253" cy="1826866"/>
          </a:xfrm>
          <a:prstGeom prst="rect">
            <a:avLst/>
          </a:prstGeom>
        </p:spPr>
      </p:pic>
      <p:graphicFrame>
        <p:nvGraphicFramePr>
          <p:cNvPr id="6" name="Group 1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475928"/>
              </p:ext>
            </p:extLst>
          </p:nvPr>
        </p:nvGraphicFramePr>
        <p:xfrm>
          <a:off x="6012160" y="4626469"/>
          <a:ext cx="3033386" cy="1824910"/>
        </p:xfrm>
        <a:graphic>
          <a:graphicData uri="http://schemas.openxmlformats.org/drawingml/2006/table">
            <a:tbl>
              <a:tblPr/>
              <a:tblGrid>
                <a:gridCol w="1084374"/>
                <a:gridCol w="1251961"/>
                <a:gridCol w="697051"/>
              </a:tblGrid>
              <a:tr h="5942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Track</a:t>
                      </a:r>
                    </a:p>
                  </a:txBody>
                  <a:tcPr marL="91437" marR="91437" marT="45726" marB="45726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Momentum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（</a:t>
                      </a: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1σ interval</a:t>
                      </a:r>
                      <a:r>
                        <a:rPr kumimoji="1" lang="ja-JP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</a:rPr>
                        <a:t>）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[ </a:t>
                      </a:r>
                      <a:r>
                        <a:rPr kumimoji="1" lang="en-US" altLang="ja-JP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GeV</a:t>
                      </a: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/c]</a:t>
                      </a:r>
                    </a:p>
                  </a:txBody>
                  <a:tcPr marL="91437" marR="91437" marT="45726" marB="45726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Particle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ID</a:t>
                      </a:r>
                    </a:p>
                  </a:txBody>
                  <a:tcPr marL="91437" marR="91437" marT="45726" marB="45726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147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Primary track</a:t>
                      </a:r>
                    </a:p>
                  </a:txBody>
                  <a:tcPr marL="91437" marR="91437" marT="45726" marB="45726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0.9±0.2   </a:t>
                      </a:r>
                    </a:p>
                  </a:txBody>
                  <a:tcPr marL="91437" marR="91437" marT="45726" marB="45726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Hadron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L="91437" marR="91437" marT="45726" marB="45726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729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Daughter-1          </a:t>
                      </a:r>
                    </a:p>
                  </a:txBody>
                  <a:tcPr marL="91437" marR="91437" marT="45726" marB="45726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2.8±0.2</a:t>
                      </a:r>
                      <a:r>
                        <a:rPr kumimoji="1" lang="ja-JP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　</a:t>
                      </a:r>
                      <a:endParaRPr kumimoji="1" lang="en-US" altLang="ja-JP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L="91437" marR="91437" marT="45726" marB="45726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Muon</a:t>
                      </a:r>
                      <a:endParaRPr kumimoji="1" lang="en-US" altLang="ja-JP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L="91437" marR="91437" marT="45726" marB="45726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729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Gamma ray</a:t>
                      </a:r>
                    </a:p>
                  </a:txBody>
                  <a:tcPr marL="91437" marR="91437" marT="45726" marB="45726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2.9±0.3</a:t>
                      </a:r>
                    </a:p>
                  </a:txBody>
                  <a:tcPr marL="91437" marR="91437" marT="45726" marB="45726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γ</a:t>
                      </a:r>
                    </a:p>
                  </a:txBody>
                  <a:tcPr marL="91437" marR="91437" marT="45726" marB="45726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2675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1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ja-JP" dirty="0" err="1"/>
              <a:t>ν</a:t>
            </a:r>
            <a:r>
              <a:rPr lang="en-US" altLang="ja-JP" baseline="-25000" dirty="0" err="1" smtClean="0"/>
              <a:t>μ</a:t>
            </a:r>
            <a:r>
              <a:rPr lang="en-US" altLang="ja-JP" dirty="0" err="1" smtClean="0">
                <a:sym typeface="Wingdings" panose="05000000000000000000" pitchFamily="2" charset="2"/>
              </a:rPr>
              <a:t>ν</a:t>
            </a:r>
            <a:r>
              <a:rPr lang="en-US" altLang="ja-JP" baseline="-25000" dirty="0" err="1" smtClean="0">
                <a:sym typeface="Wingdings" panose="05000000000000000000" pitchFamily="2" charset="2"/>
              </a:rPr>
              <a:t>τ</a:t>
            </a:r>
            <a:r>
              <a:rPr lang="en-US" altLang="ja-JP" dirty="0" smtClean="0">
                <a:sym typeface="Wingdings" panose="05000000000000000000" pitchFamily="2" charset="2"/>
              </a:rPr>
              <a:t> oscillation analysis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647272" y="5544751"/>
            <a:ext cx="36576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5" y="3238237"/>
            <a:ext cx="80105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301611" y="3068960"/>
            <a:ext cx="6003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Expected Signal and Background for 2-tau(</a:t>
            </a:r>
            <a:r>
              <a:rPr lang="el-GR" altLang="ja-JP" sz="1600" dirty="0" smtClean="0"/>
              <a:t>τ </a:t>
            </a:r>
            <a:r>
              <a:rPr lang="el-GR" altLang="ja-JP" sz="1600" dirty="0"/>
              <a:t>→ </a:t>
            </a:r>
            <a:r>
              <a:rPr lang="en-US" altLang="ja-JP" sz="1600" dirty="0"/>
              <a:t>h, </a:t>
            </a:r>
            <a:r>
              <a:rPr lang="el-GR" altLang="ja-JP" sz="1600" dirty="0"/>
              <a:t>τ → 3</a:t>
            </a:r>
            <a:r>
              <a:rPr lang="en-US" altLang="ja-JP" sz="1600" dirty="0" smtClean="0"/>
              <a:t>h)</a:t>
            </a:r>
            <a:r>
              <a:rPr kumimoji="1" lang="en-US" altLang="ja-JP" sz="1600" dirty="0" smtClean="0"/>
              <a:t> </a:t>
            </a:r>
            <a:endParaRPr kumimoji="1" lang="ja-JP" altLang="en-US" sz="1600" dirty="0"/>
          </a:p>
        </p:txBody>
      </p:sp>
      <p:sp>
        <p:nvSpPr>
          <p:cNvPr id="8" name="正方形/長方形 7"/>
          <p:cNvSpPr/>
          <p:nvPr/>
        </p:nvSpPr>
        <p:spPr>
          <a:xfrm>
            <a:off x="0" y="155679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/>
              <a:t>● </a:t>
            </a:r>
            <a:r>
              <a:rPr lang="en-US" altLang="ja-JP" sz="2400" dirty="0" smtClean="0"/>
              <a:t> 3 </a:t>
            </a:r>
            <a:r>
              <a:rPr lang="en-US" altLang="ja-JP" sz="2400" dirty="0"/>
              <a:t>observed events in </a:t>
            </a:r>
            <a:r>
              <a:rPr lang="el-GR" altLang="ja-JP" sz="2400" dirty="0"/>
              <a:t>τ → </a:t>
            </a:r>
            <a:r>
              <a:rPr lang="en-US" altLang="ja-JP" sz="2400" dirty="0"/>
              <a:t>h, </a:t>
            </a:r>
            <a:r>
              <a:rPr lang="el-GR" altLang="ja-JP" sz="2400" dirty="0"/>
              <a:t>τ → 3</a:t>
            </a:r>
            <a:r>
              <a:rPr lang="en-US" altLang="ja-JP" sz="2400" dirty="0"/>
              <a:t>h, </a:t>
            </a:r>
            <a:r>
              <a:rPr lang="el-GR" altLang="ja-JP" sz="2400" dirty="0"/>
              <a:t>τ → μ </a:t>
            </a:r>
            <a:r>
              <a:rPr lang="en-US" altLang="ja-JP" sz="2400" dirty="0"/>
              <a:t>channels.</a:t>
            </a:r>
          </a:p>
          <a:p>
            <a:r>
              <a:rPr lang="en-US" altLang="ja-JP" sz="2400" dirty="0"/>
              <a:t>● </a:t>
            </a:r>
            <a:r>
              <a:rPr lang="en-US" altLang="ja-JP" sz="2400" dirty="0" smtClean="0"/>
              <a:t>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3.4σ </a:t>
            </a:r>
            <a:r>
              <a:rPr lang="en-US" altLang="ja-JP" sz="2400" dirty="0"/>
              <a:t>significance of non-null observation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2946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78098"/>
          </a:xfrm>
        </p:spPr>
        <p:txBody>
          <a:bodyPr/>
          <a:lstStyle/>
          <a:p>
            <a:r>
              <a:rPr lang="el-GR" dirty="0" smtClean="0"/>
              <a:t>ν</a:t>
            </a:r>
            <a:r>
              <a:rPr lang="fr-FR" baseline="-25000" dirty="0" smtClean="0"/>
              <a:t>e</a:t>
            </a:r>
            <a:r>
              <a:rPr lang="en-GB" dirty="0" smtClean="0"/>
              <a:t> appearance search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692696"/>
            <a:ext cx="8784976" cy="4896544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ν</a:t>
            </a:r>
            <a:r>
              <a:rPr lang="el-GR" sz="2400" baseline="-25000" dirty="0" smtClean="0"/>
              <a:t>µ</a:t>
            </a:r>
            <a:r>
              <a:rPr lang="en-GB" sz="2400" dirty="0" smtClean="0"/>
              <a:t> </a:t>
            </a:r>
            <a:r>
              <a:rPr lang="en-GB" sz="2400" dirty="0" smtClean="0">
                <a:latin typeface="Times"/>
              </a:rPr>
              <a:t>→ </a:t>
            </a:r>
            <a:r>
              <a:rPr lang="el-GR" sz="2400" dirty="0" smtClean="0"/>
              <a:t>ν</a:t>
            </a:r>
            <a:r>
              <a:rPr lang="fr-FR" sz="2400" baseline="-25000" dirty="0" smtClean="0"/>
              <a:t>e</a:t>
            </a:r>
            <a:r>
              <a:rPr lang="en-GB" sz="2400" dirty="0" smtClean="0"/>
              <a:t>  appearance search in 2008+2009 sample (5.25 x 10</a:t>
            </a:r>
            <a:r>
              <a:rPr lang="en-GB" sz="2400" baseline="30000" dirty="0" smtClean="0"/>
              <a:t>19</a:t>
            </a:r>
            <a:r>
              <a:rPr lang="en-GB" sz="2400" dirty="0" smtClean="0"/>
              <a:t> </a:t>
            </a:r>
            <a:r>
              <a:rPr lang="en-GB" sz="2400" dirty="0" err="1" smtClean="0"/>
              <a:t>PoT</a:t>
            </a:r>
            <a:r>
              <a:rPr lang="en-GB" sz="2400" dirty="0" smtClean="0"/>
              <a:t>)</a:t>
            </a:r>
            <a:endParaRPr lang="en-GB" sz="2400" dirty="0"/>
          </a:p>
        </p:txBody>
      </p:sp>
      <p:pic>
        <p:nvPicPr>
          <p:cNvPr id="8" name="Picture 2" descr="F:\ElectronWG\Nagoya CM\b142415_animated_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12776"/>
            <a:ext cx="6537474" cy="467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正方形/長方形 5"/>
          <p:cNvSpPr>
            <a:spLocks noChangeArrowheads="1"/>
          </p:cNvSpPr>
          <p:nvPr/>
        </p:nvSpPr>
        <p:spPr bwMode="auto">
          <a:xfrm>
            <a:off x="6411101" y="1691516"/>
            <a:ext cx="1473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Calibri" pitchFamily="34" charset="0"/>
              </a:rPr>
              <a:t>E</a:t>
            </a:r>
            <a:r>
              <a:rPr lang="el-GR" altLang="ja-JP" baseline="-25000" dirty="0" smtClean="0">
                <a:solidFill>
                  <a:srgbClr val="FFFFFF"/>
                </a:solidFill>
                <a:latin typeface="Calibri" pitchFamily="34" charset="0"/>
              </a:rPr>
              <a:t>ν</a:t>
            </a:r>
            <a:r>
              <a:rPr lang="en-US" altLang="ja-JP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altLang="ja-JP" dirty="0">
                <a:solidFill>
                  <a:srgbClr val="FFFFFF"/>
                </a:solidFill>
                <a:latin typeface="Calibri" pitchFamily="34" charset="0"/>
              </a:rPr>
              <a:t>= </a:t>
            </a:r>
            <a:r>
              <a:rPr lang="en-US" altLang="ja-JP" dirty="0" smtClean="0">
                <a:solidFill>
                  <a:srgbClr val="FFFFFF"/>
                </a:solidFill>
                <a:latin typeface="Calibri" pitchFamily="34" charset="0"/>
              </a:rPr>
              <a:t>15.6 </a:t>
            </a:r>
            <a:r>
              <a:rPr lang="en-US" altLang="ja-JP" dirty="0" err="1">
                <a:solidFill>
                  <a:srgbClr val="FFFFFF"/>
                </a:solidFill>
                <a:latin typeface="Calibri" pitchFamily="34" charset="0"/>
              </a:rPr>
              <a:t>GeV</a:t>
            </a:r>
            <a:endParaRPr lang="ja-JP" altLang="en-US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639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850900"/>
          </a:xfrm>
        </p:spPr>
        <p:txBody>
          <a:bodyPr/>
          <a:lstStyle/>
          <a:p>
            <a:r>
              <a:rPr lang="en-US" altLang="ja-JP" sz="3600"/>
              <a:t>Electron Identification in ECC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1475656" y="4535829"/>
            <a:ext cx="6769372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ja-JP" sz="1800" dirty="0"/>
              <a:t> </a:t>
            </a:r>
            <a:r>
              <a:rPr lang="en-US" altLang="ja-JP" sz="1800" dirty="0">
                <a:solidFill>
                  <a:srgbClr val="FF0000"/>
                </a:solidFill>
              </a:rPr>
              <a:t>Primary electron track observed as an isolated track, </a:t>
            </a:r>
          </a:p>
          <a:p>
            <a:r>
              <a:rPr lang="en-US" altLang="ja-JP" sz="1800" dirty="0">
                <a:solidFill>
                  <a:srgbClr val="FF0000"/>
                </a:solidFill>
              </a:rPr>
              <a:t>  not </a:t>
            </a:r>
            <a:r>
              <a:rPr lang="en-US" altLang="ja-JP" sz="1800" dirty="0" smtClean="0">
                <a:solidFill>
                  <a:srgbClr val="FF0000"/>
                </a:solidFill>
              </a:rPr>
              <a:t>as a pair </a:t>
            </a:r>
            <a:r>
              <a:rPr lang="en-US" altLang="ja-JP" sz="1800" dirty="0">
                <a:solidFill>
                  <a:srgbClr val="FF0000"/>
                </a:solidFill>
              </a:rPr>
              <a:t>tracks</a:t>
            </a:r>
          </a:p>
          <a:p>
            <a:pPr>
              <a:buFont typeface="Symbol" pitchFamily="18" charset="2"/>
              <a:buChar char=" "/>
            </a:pPr>
            <a:r>
              <a:rPr lang="en-US" altLang="ja-JP" sz="1400" dirty="0">
                <a:latin typeface="Symbol" pitchFamily="18" charset="2"/>
              </a:rPr>
              <a:t> </a:t>
            </a:r>
            <a:r>
              <a:rPr lang="en-US" altLang="ja-JP" sz="1400" dirty="0"/>
              <a:t>fine position resolution of nuclear emulsion and fine segmentation (track reconstruction </a:t>
            </a:r>
          </a:p>
          <a:p>
            <a:pPr>
              <a:buFont typeface="Symbol" pitchFamily="18" charset="2"/>
              <a:buChar char=" "/>
            </a:pPr>
            <a:r>
              <a:rPr lang="en-US" altLang="ja-JP" sz="1400" dirty="0"/>
              <a:t> each 1mm lead plate (0.18X</a:t>
            </a:r>
            <a:r>
              <a:rPr lang="en-US" altLang="ja-JP" sz="1400" baseline="-20000" dirty="0"/>
              <a:t>0</a:t>
            </a:r>
            <a:r>
              <a:rPr lang="en-US" altLang="ja-JP" sz="1400" dirty="0"/>
              <a:t>)) in ECC</a:t>
            </a:r>
          </a:p>
          <a:p>
            <a:pPr>
              <a:buFont typeface="Symbol" pitchFamily="18" charset="2"/>
              <a:buChar char=" "/>
            </a:pPr>
            <a:r>
              <a:rPr lang="en-US" altLang="ja-JP" sz="1400" dirty="0">
                <a:latin typeface="Symbol" pitchFamily="18" charset="2"/>
              </a:rPr>
              <a:t> -&gt;  </a:t>
            </a:r>
            <a:r>
              <a:rPr lang="en-US" altLang="ja-JP" sz="1400" dirty="0"/>
              <a:t>separate electron from </a:t>
            </a:r>
            <a:r>
              <a:rPr lang="en-US" altLang="ja-JP" sz="1400" dirty="0">
                <a:latin typeface="Symbol" pitchFamily="18" charset="2"/>
              </a:rPr>
              <a:t>g-&gt;</a:t>
            </a:r>
            <a:r>
              <a:rPr lang="en-US" altLang="ja-JP" sz="1400" dirty="0" err="1"/>
              <a:t>e+e</a:t>
            </a:r>
            <a:r>
              <a:rPr lang="en-US" altLang="ja-JP" sz="1400" dirty="0"/>
              <a:t>-</a:t>
            </a:r>
          </a:p>
          <a:p>
            <a:pPr>
              <a:buFont typeface="Symbol" pitchFamily="18" charset="2"/>
              <a:buChar char=" "/>
            </a:pPr>
            <a:endParaRPr lang="en-US" altLang="ja-JP" sz="1600" dirty="0">
              <a:latin typeface="Symbol" pitchFamily="18" charset="2"/>
            </a:endParaRPr>
          </a:p>
          <a:p>
            <a:pPr>
              <a:buFontTx/>
              <a:buChar char="•"/>
            </a:pPr>
            <a:r>
              <a:rPr lang="en-US" altLang="ja-JP" sz="2000" dirty="0"/>
              <a:t> </a:t>
            </a:r>
            <a:r>
              <a:rPr lang="en-US" altLang="ja-JP" sz="1800" dirty="0">
                <a:solidFill>
                  <a:srgbClr val="FF0000"/>
                </a:solidFill>
              </a:rPr>
              <a:t>Electromagnetic shower developed in ECC</a:t>
            </a:r>
            <a:endParaRPr lang="en-US" altLang="ja-JP" sz="1400" dirty="0"/>
          </a:p>
          <a:p>
            <a:r>
              <a:rPr lang="en-US" altLang="ja-JP" sz="1400" dirty="0">
                <a:latin typeface="Symbol" pitchFamily="18" charset="2"/>
              </a:rPr>
              <a:t>  -&gt;</a:t>
            </a:r>
            <a:r>
              <a:rPr lang="en-US" altLang="ja-JP" sz="1400" dirty="0"/>
              <a:t>  separate electron from pion</a:t>
            </a:r>
          </a:p>
        </p:txBody>
      </p:sp>
      <p:grpSp>
        <p:nvGrpSpPr>
          <p:cNvPr id="49325" name="Group 173"/>
          <p:cNvGrpSpPr>
            <a:grpSpLocks/>
          </p:cNvGrpSpPr>
          <p:nvPr/>
        </p:nvGrpSpPr>
        <p:grpSpPr bwMode="auto">
          <a:xfrm>
            <a:off x="2700338" y="908050"/>
            <a:ext cx="6048375" cy="3359150"/>
            <a:chOff x="1701" y="572"/>
            <a:chExt cx="3810" cy="2116"/>
          </a:xfrm>
        </p:grpSpPr>
        <p:pic>
          <p:nvPicPr>
            <p:cNvPr id="49267" name="Picture 115" descr="vtx_x"/>
            <p:cNvPicPr>
              <a:picLocks noChangeAspect="1" noChangeArrowheads="1"/>
            </p:cNvPicPr>
            <p:nvPr/>
          </p:nvPicPr>
          <p:blipFill>
            <a:blip r:embed="rId4">
              <a:lum bright="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735" b="25784"/>
            <a:stretch>
              <a:fillRect/>
            </a:stretch>
          </p:blipFill>
          <p:spPr bwMode="auto">
            <a:xfrm>
              <a:off x="1882" y="572"/>
              <a:ext cx="3629" cy="2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268" name="Line 116"/>
            <p:cNvSpPr>
              <a:spLocks noChangeAspect="1" noChangeShapeType="1"/>
            </p:cNvSpPr>
            <p:nvPr/>
          </p:nvSpPr>
          <p:spPr bwMode="auto">
            <a:xfrm flipV="1">
              <a:off x="2925" y="1407"/>
              <a:ext cx="136" cy="41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69" name="Line 117"/>
            <p:cNvSpPr>
              <a:spLocks noChangeAspect="1" noChangeShapeType="1"/>
            </p:cNvSpPr>
            <p:nvPr/>
          </p:nvSpPr>
          <p:spPr bwMode="auto">
            <a:xfrm flipV="1">
              <a:off x="3776" y="1159"/>
              <a:ext cx="136" cy="41"/>
            </a:xfrm>
            <a:prstGeom prst="line">
              <a:avLst/>
            </a:prstGeom>
            <a:noFill/>
            <a:ln w="19050">
              <a:solidFill>
                <a:srgbClr val="00CC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70" name="Line 118"/>
            <p:cNvSpPr>
              <a:spLocks noChangeAspect="1" noChangeShapeType="1"/>
            </p:cNvSpPr>
            <p:nvPr/>
          </p:nvSpPr>
          <p:spPr bwMode="auto">
            <a:xfrm flipV="1">
              <a:off x="4065" y="1076"/>
              <a:ext cx="136" cy="41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49302" name="Group 150"/>
            <p:cNvGrpSpPr>
              <a:grpSpLocks/>
            </p:cNvGrpSpPr>
            <p:nvPr/>
          </p:nvGrpSpPr>
          <p:grpSpPr bwMode="auto">
            <a:xfrm>
              <a:off x="2230" y="1616"/>
              <a:ext cx="97" cy="76"/>
              <a:chOff x="1701" y="1262"/>
              <a:chExt cx="97" cy="76"/>
            </a:xfrm>
          </p:grpSpPr>
          <p:sp>
            <p:nvSpPr>
              <p:cNvPr id="49289" name="Line 137"/>
              <p:cNvSpPr>
                <a:spLocks noChangeShapeType="1"/>
              </p:cNvSpPr>
              <p:nvPr/>
            </p:nvSpPr>
            <p:spPr bwMode="auto">
              <a:xfrm flipV="1">
                <a:off x="1701" y="1262"/>
                <a:ext cx="90" cy="26"/>
              </a:xfrm>
              <a:prstGeom prst="line">
                <a:avLst/>
              </a:prstGeom>
              <a:noFill/>
              <a:ln w="15875">
                <a:solidFill>
                  <a:srgbClr val="CC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9291" name="Line 139"/>
              <p:cNvSpPr>
                <a:spLocks noChangeShapeType="1"/>
              </p:cNvSpPr>
              <p:nvPr/>
            </p:nvSpPr>
            <p:spPr bwMode="auto">
              <a:xfrm>
                <a:off x="1705" y="1289"/>
                <a:ext cx="93" cy="0"/>
              </a:xfrm>
              <a:prstGeom prst="line">
                <a:avLst/>
              </a:prstGeom>
              <a:noFill/>
              <a:ln w="15875">
                <a:solidFill>
                  <a:srgbClr val="CC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9292" name="Line 140"/>
              <p:cNvSpPr>
                <a:spLocks noChangeShapeType="1"/>
              </p:cNvSpPr>
              <p:nvPr/>
            </p:nvSpPr>
            <p:spPr bwMode="auto">
              <a:xfrm>
                <a:off x="1701" y="1286"/>
                <a:ext cx="95" cy="52"/>
              </a:xfrm>
              <a:prstGeom prst="line">
                <a:avLst/>
              </a:prstGeom>
              <a:noFill/>
              <a:ln w="15875">
                <a:solidFill>
                  <a:srgbClr val="CC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49309" name="Line 157"/>
            <p:cNvSpPr>
              <a:spLocks noChangeShapeType="1"/>
            </p:cNvSpPr>
            <p:nvPr/>
          </p:nvSpPr>
          <p:spPr bwMode="auto">
            <a:xfrm>
              <a:off x="2378" y="1648"/>
              <a:ext cx="136" cy="4"/>
            </a:xfrm>
            <a:prstGeom prst="line">
              <a:avLst/>
            </a:prstGeom>
            <a:noFill/>
            <a:ln w="19050">
              <a:solidFill>
                <a:srgbClr val="CCCC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73" name="Oval 121"/>
            <p:cNvSpPr>
              <a:spLocks noChangeArrowheads="1"/>
            </p:cNvSpPr>
            <p:nvPr/>
          </p:nvSpPr>
          <p:spPr bwMode="auto">
            <a:xfrm>
              <a:off x="2472" y="1594"/>
              <a:ext cx="136" cy="136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ja-JP">
                <a:solidFill>
                  <a:srgbClr val="FF0000"/>
                </a:solidFill>
              </a:endParaRPr>
            </a:p>
          </p:txBody>
        </p:sp>
        <p:sp>
          <p:nvSpPr>
            <p:cNvPr id="49285" name="Text Box 133"/>
            <p:cNvSpPr txBox="1">
              <a:spLocks noChangeArrowheads="1"/>
            </p:cNvSpPr>
            <p:nvPr/>
          </p:nvSpPr>
          <p:spPr bwMode="auto">
            <a:xfrm>
              <a:off x="3606" y="1888"/>
              <a:ext cx="18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>
                  <a:solidFill>
                    <a:schemeClr val="bg1"/>
                  </a:solidFill>
                </a:rPr>
                <a:t>Electromagnetic shower</a:t>
              </a:r>
            </a:p>
          </p:txBody>
        </p:sp>
        <p:sp>
          <p:nvSpPr>
            <p:cNvPr id="49311" name="Text Box 159"/>
            <p:cNvSpPr txBox="1">
              <a:spLocks noChangeArrowheads="1"/>
            </p:cNvSpPr>
            <p:nvPr/>
          </p:nvSpPr>
          <p:spPr bwMode="auto">
            <a:xfrm>
              <a:off x="3152" y="1026"/>
              <a:ext cx="51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>
                  <a:solidFill>
                    <a:schemeClr val="bg1"/>
                  </a:solidFill>
                </a:rPr>
                <a:t>hadron</a:t>
              </a:r>
            </a:p>
          </p:txBody>
        </p:sp>
        <p:sp>
          <p:nvSpPr>
            <p:cNvPr id="49312" name="Text Box 160"/>
            <p:cNvSpPr txBox="1">
              <a:spLocks noChangeArrowheads="1"/>
            </p:cNvSpPr>
            <p:nvPr/>
          </p:nvSpPr>
          <p:spPr bwMode="auto">
            <a:xfrm>
              <a:off x="2200" y="1842"/>
              <a:ext cx="51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>
                  <a:solidFill>
                    <a:schemeClr val="bg1"/>
                  </a:solidFill>
                </a:rPr>
                <a:t>hadron</a:t>
              </a:r>
            </a:p>
          </p:txBody>
        </p:sp>
        <p:sp>
          <p:nvSpPr>
            <p:cNvPr id="49313" name="Text Box 161"/>
            <p:cNvSpPr txBox="1">
              <a:spLocks noChangeArrowheads="1"/>
            </p:cNvSpPr>
            <p:nvPr/>
          </p:nvSpPr>
          <p:spPr bwMode="auto">
            <a:xfrm>
              <a:off x="2699" y="1752"/>
              <a:ext cx="51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400" b="1">
                  <a:solidFill>
                    <a:schemeClr val="bg1"/>
                  </a:solidFill>
                  <a:latin typeface="Symbol" pitchFamily="18" charset="2"/>
                </a:rPr>
                <a:t>g</a:t>
              </a:r>
              <a:r>
                <a:rPr lang="en-US" altLang="ja-JP" sz="1400">
                  <a:solidFill>
                    <a:schemeClr val="bg1"/>
                  </a:solidFill>
                  <a:latin typeface="Symbol" pitchFamily="18" charset="2"/>
                </a:rPr>
                <a:t>-&gt;</a:t>
              </a:r>
              <a:r>
                <a:rPr lang="en-US" altLang="ja-JP" sz="1400">
                  <a:solidFill>
                    <a:schemeClr val="bg1"/>
                  </a:solidFill>
                </a:rPr>
                <a:t>e+e-</a:t>
              </a:r>
            </a:p>
          </p:txBody>
        </p:sp>
        <p:sp>
          <p:nvSpPr>
            <p:cNvPr id="49314" name="Text Box 162"/>
            <p:cNvSpPr txBox="1">
              <a:spLocks noChangeArrowheads="1"/>
            </p:cNvSpPr>
            <p:nvPr/>
          </p:nvSpPr>
          <p:spPr bwMode="auto">
            <a:xfrm>
              <a:off x="3198" y="1434"/>
              <a:ext cx="57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>
                  <a:solidFill>
                    <a:schemeClr val="bg1"/>
                  </a:solidFill>
                </a:rPr>
                <a:t>electron</a:t>
              </a:r>
            </a:p>
          </p:txBody>
        </p:sp>
        <p:sp>
          <p:nvSpPr>
            <p:cNvPr id="49317" name="Line 165"/>
            <p:cNvSpPr>
              <a:spLocks noChangeShapeType="1"/>
            </p:cNvSpPr>
            <p:nvPr/>
          </p:nvSpPr>
          <p:spPr bwMode="auto">
            <a:xfrm>
              <a:off x="2245" y="2523"/>
              <a:ext cx="3266" cy="0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318" name="Text Box 166"/>
            <p:cNvSpPr txBox="1">
              <a:spLocks noChangeArrowheads="1"/>
            </p:cNvSpPr>
            <p:nvPr/>
          </p:nvSpPr>
          <p:spPr bwMode="auto">
            <a:xfrm>
              <a:off x="3560" y="2387"/>
              <a:ext cx="475" cy="241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800"/>
                <a:t>4.1X</a:t>
              </a:r>
              <a:r>
                <a:rPr lang="en-US" altLang="ja-JP" sz="1800" baseline="-22000"/>
                <a:t>0</a:t>
              </a:r>
            </a:p>
          </p:txBody>
        </p:sp>
        <p:grpSp>
          <p:nvGrpSpPr>
            <p:cNvPr id="49320" name="Group 168"/>
            <p:cNvGrpSpPr>
              <a:grpSpLocks/>
            </p:cNvGrpSpPr>
            <p:nvPr/>
          </p:nvGrpSpPr>
          <p:grpSpPr bwMode="auto">
            <a:xfrm>
              <a:off x="1701" y="1419"/>
              <a:ext cx="499" cy="231"/>
              <a:chOff x="1020" y="1434"/>
              <a:chExt cx="499" cy="231"/>
            </a:xfrm>
          </p:grpSpPr>
          <p:sp>
            <p:nvSpPr>
              <p:cNvPr id="49315" name="Line 163"/>
              <p:cNvSpPr>
                <a:spLocks noChangeShapeType="1"/>
              </p:cNvSpPr>
              <p:nvPr/>
            </p:nvSpPr>
            <p:spPr bwMode="auto">
              <a:xfrm>
                <a:off x="1020" y="1661"/>
                <a:ext cx="499" cy="0"/>
              </a:xfrm>
              <a:prstGeom prst="line">
                <a:avLst/>
              </a:prstGeom>
              <a:noFill/>
              <a:ln w="19050">
                <a:solidFill>
                  <a:srgbClr val="00CCFF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9316" name="Text Box 164"/>
              <p:cNvSpPr txBox="1">
                <a:spLocks noChangeArrowheads="1"/>
              </p:cNvSpPr>
              <p:nvPr/>
            </p:nvSpPr>
            <p:spPr bwMode="auto">
              <a:xfrm>
                <a:off x="1202" y="1434"/>
                <a:ext cx="24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800">
                    <a:solidFill>
                      <a:srgbClr val="00CCFF"/>
                    </a:solidFill>
                    <a:latin typeface="Symbol" pitchFamily="18" charset="2"/>
                  </a:rPr>
                  <a:t>n</a:t>
                </a:r>
                <a:r>
                  <a:rPr lang="en-US" altLang="ja-JP" sz="1800" baseline="-22000">
                    <a:solidFill>
                      <a:srgbClr val="00CCFF"/>
                    </a:solidFill>
                  </a:rPr>
                  <a:t>e</a:t>
                </a:r>
              </a:p>
            </p:txBody>
          </p:sp>
        </p:grpSp>
      </p:grpSp>
      <p:grpSp>
        <p:nvGrpSpPr>
          <p:cNvPr id="49324" name="Group 172"/>
          <p:cNvGrpSpPr>
            <a:grpSpLocks/>
          </p:cNvGrpSpPr>
          <p:nvPr/>
        </p:nvGrpSpPr>
        <p:grpSpPr bwMode="auto">
          <a:xfrm>
            <a:off x="395288" y="2565400"/>
            <a:ext cx="2198687" cy="1871663"/>
            <a:chOff x="340" y="1389"/>
            <a:chExt cx="1385" cy="1179"/>
          </a:xfrm>
          <a:solidFill>
            <a:schemeClr val="bg1"/>
          </a:solidFill>
        </p:grpSpPr>
        <p:sp>
          <p:nvSpPr>
            <p:cNvPr id="49163" name="Rectangle 11"/>
            <p:cNvSpPr>
              <a:spLocks noChangeAspect="1" noChangeArrowheads="1"/>
            </p:cNvSpPr>
            <p:nvPr/>
          </p:nvSpPr>
          <p:spPr bwMode="auto">
            <a:xfrm>
              <a:off x="340" y="1389"/>
              <a:ext cx="1385" cy="1179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pic>
          <p:nvPicPr>
            <p:cNvPr id="49164" name="Picture 12" descr="e-grain_1"/>
            <p:cNvPicPr preferRelativeResize="0">
              <a:picLocks noChangeAspect="1" noChangeArrowheads="1"/>
            </p:cNvPicPr>
            <p:nvPr/>
          </p:nvPicPr>
          <p:blipFill>
            <a:blip r:embed="rId5" cstate="print">
              <a:lum bright="6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95" r="11705" b="15993"/>
            <a:stretch>
              <a:fillRect/>
            </a:stretch>
          </p:blipFill>
          <p:spPr bwMode="auto">
            <a:xfrm>
              <a:off x="1156" y="2009"/>
              <a:ext cx="378" cy="376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</p:pic>
        <p:graphicFrame>
          <p:nvGraphicFramePr>
            <p:cNvPr id="49165" name="Object 13"/>
            <p:cNvGraphicFramePr>
              <a:graphicFrameLocks noChangeAspect="1"/>
            </p:cNvGraphicFramePr>
            <p:nvPr/>
          </p:nvGraphicFramePr>
          <p:xfrm>
            <a:off x="511" y="2014"/>
            <a:ext cx="367" cy="3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48" name="ビットマップ イメージ" r:id="rId6" imgW="1666667" imgH="1571844" progId="Paint.Picture">
                    <p:embed/>
                  </p:oleObj>
                </mc:Choice>
                <mc:Fallback>
                  <p:oleObj name="ビットマップ イメージ" r:id="rId6" imgW="1666667" imgH="1571844" progId="Paint.Picture">
                    <p:embed/>
                    <p:pic>
                      <p:nvPicPr>
                        <p:cNvPr id="0" name="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lum contrast="34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9288" t="9848" r="21815" b="11452"/>
                        <a:stretch>
                          <a:fillRect/>
                        </a:stretch>
                      </p:blipFill>
                      <p:spPr bwMode="auto">
                        <a:xfrm>
                          <a:off x="511" y="2014"/>
                          <a:ext cx="367" cy="365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166" name="Text Box 14"/>
            <p:cNvSpPr txBox="1">
              <a:spLocks noChangeAspect="1" noChangeArrowheads="1"/>
            </p:cNvSpPr>
            <p:nvPr/>
          </p:nvSpPr>
          <p:spPr bwMode="auto">
            <a:xfrm>
              <a:off x="1185" y="1752"/>
              <a:ext cx="317" cy="18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>
                <a:spcBef>
                  <a:spcPct val="50000"/>
                </a:spcBef>
              </a:pPr>
              <a:r>
                <a:rPr lang="en-US" altLang="ja-JP" sz="1400">
                  <a:solidFill>
                    <a:schemeClr val="tx2"/>
                  </a:solidFill>
                  <a:cs typeface="Arial" pitchFamily="34" charset="0"/>
                </a:rPr>
                <a:t>electron</a:t>
              </a:r>
            </a:p>
          </p:txBody>
        </p:sp>
        <p:sp>
          <p:nvSpPr>
            <p:cNvPr id="49167" name="Text Box 15"/>
            <p:cNvSpPr txBox="1">
              <a:spLocks noChangeAspect="1" noChangeArrowheads="1"/>
            </p:cNvSpPr>
            <p:nvPr/>
          </p:nvSpPr>
          <p:spPr bwMode="auto">
            <a:xfrm>
              <a:off x="476" y="1752"/>
              <a:ext cx="449" cy="18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>
                <a:spcBef>
                  <a:spcPct val="50000"/>
                </a:spcBef>
              </a:pPr>
              <a:r>
                <a:rPr lang="en-US" altLang="ja-JP" sz="1400">
                  <a:solidFill>
                    <a:schemeClr val="tx2"/>
                  </a:solidFill>
                  <a:latin typeface="Symbol" pitchFamily="18" charset="2"/>
                  <a:cs typeface="Arial" pitchFamily="34" charset="0"/>
                </a:rPr>
                <a:t>g-&gt;</a:t>
              </a:r>
              <a:r>
                <a:rPr lang="en-US" altLang="ja-JP" sz="1400">
                  <a:solidFill>
                    <a:schemeClr val="tx2"/>
                  </a:solidFill>
                  <a:cs typeface="Arial" pitchFamily="34" charset="0"/>
                </a:rPr>
                <a:t>e</a:t>
              </a:r>
              <a:r>
                <a:rPr lang="en-US" altLang="ja-JP" sz="1400" baseline="18000">
                  <a:solidFill>
                    <a:schemeClr val="tx2"/>
                  </a:solidFill>
                  <a:cs typeface="Arial" pitchFamily="34" charset="0"/>
                </a:rPr>
                <a:t>+</a:t>
              </a:r>
              <a:r>
                <a:rPr lang="en-US" altLang="ja-JP" sz="1400">
                  <a:solidFill>
                    <a:schemeClr val="tx2"/>
                  </a:solidFill>
                  <a:cs typeface="Arial" pitchFamily="34" charset="0"/>
                </a:rPr>
                <a:t>e</a:t>
              </a:r>
              <a:r>
                <a:rPr lang="en-US" altLang="ja-JP" sz="1400" baseline="18000">
                  <a:solidFill>
                    <a:schemeClr val="tx2"/>
                  </a:solidFill>
                  <a:cs typeface="Arial" pitchFamily="34" charset="0"/>
                </a:rPr>
                <a:t>-</a:t>
              </a:r>
            </a:p>
          </p:txBody>
        </p:sp>
        <p:grpSp>
          <p:nvGrpSpPr>
            <p:cNvPr id="49323" name="Group 171"/>
            <p:cNvGrpSpPr>
              <a:grpSpLocks/>
            </p:cNvGrpSpPr>
            <p:nvPr/>
          </p:nvGrpSpPr>
          <p:grpSpPr bwMode="auto">
            <a:xfrm>
              <a:off x="1105" y="2347"/>
              <a:ext cx="326" cy="195"/>
              <a:chOff x="1202" y="2931"/>
              <a:chExt cx="326" cy="195"/>
            </a:xfrm>
            <a:grpFill/>
          </p:grpSpPr>
          <p:sp>
            <p:nvSpPr>
              <p:cNvPr id="49169" name="Text Box 17"/>
              <p:cNvSpPr txBox="1">
                <a:spLocks noChangeAspect="1" noChangeArrowheads="1"/>
              </p:cNvSpPr>
              <p:nvPr/>
            </p:nvSpPr>
            <p:spPr bwMode="auto">
              <a:xfrm>
                <a:off x="1202" y="2971"/>
                <a:ext cx="326" cy="155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ja-JP" sz="1200" dirty="0">
                    <a:latin typeface="Times New Roman" pitchFamily="18" charset="0"/>
                  </a:rPr>
                  <a:t>1</a:t>
                </a:r>
                <a:r>
                  <a:rPr lang="en-US" altLang="ja-JP" sz="1200" dirty="0">
                    <a:latin typeface="Symbol" pitchFamily="18" charset="2"/>
                  </a:rPr>
                  <a:t>m</a:t>
                </a:r>
                <a:r>
                  <a:rPr lang="en-US" altLang="ja-JP" sz="1200" dirty="0">
                    <a:latin typeface="Times New Roman" pitchFamily="18" charset="0"/>
                  </a:rPr>
                  <a:t>m</a:t>
                </a:r>
              </a:p>
            </p:txBody>
          </p:sp>
          <p:sp>
            <p:nvSpPr>
              <p:cNvPr id="49170" name="Line 18"/>
              <p:cNvSpPr>
                <a:spLocks noChangeAspect="1" noChangeShapeType="1"/>
              </p:cNvSpPr>
              <p:nvPr/>
            </p:nvSpPr>
            <p:spPr bwMode="auto">
              <a:xfrm>
                <a:off x="1292" y="2931"/>
                <a:ext cx="117" cy="1"/>
              </a:xfrm>
              <a:prstGeom prst="line">
                <a:avLst/>
              </a:prstGeom>
              <a:grpFill/>
              <a:ln w="158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49322" name="Text Box 170"/>
            <p:cNvSpPr txBox="1">
              <a:spLocks noChangeArrowheads="1"/>
            </p:cNvSpPr>
            <p:nvPr/>
          </p:nvSpPr>
          <p:spPr bwMode="auto">
            <a:xfrm>
              <a:off x="385" y="1418"/>
              <a:ext cx="1270" cy="28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1200"/>
                <a:t>Microscopic image from </a:t>
              </a:r>
            </a:p>
            <a:p>
              <a:r>
                <a:rPr lang="en-US" altLang="ja-JP" sz="1200"/>
                <a:t>the view of the beam axis</a:t>
              </a:r>
            </a:p>
          </p:txBody>
        </p:sp>
      </p:grpSp>
      <p:sp>
        <p:nvSpPr>
          <p:cNvPr id="49284" name="Line 132"/>
          <p:cNvSpPr>
            <a:spLocks noChangeShapeType="1"/>
          </p:cNvSpPr>
          <p:nvPr/>
        </p:nvSpPr>
        <p:spPr bwMode="auto">
          <a:xfrm flipH="1">
            <a:off x="2339975" y="2708275"/>
            <a:ext cx="1584325" cy="7207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5744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38933"/>
            <a:ext cx="4862512" cy="334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79" name="Rectangle 15"/>
          <p:cNvSpPr>
            <a:spLocks noGrp="1" noChangeArrowheads="1"/>
          </p:cNvSpPr>
          <p:nvPr>
            <p:ph type="title"/>
          </p:nvPr>
        </p:nvSpPr>
        <p:spPr>
          <a:xfrm>
            <a:off x="468313" y="188640"/>
            <a:ext cx="8229600" cy="792163"/>
          </a:xfrm>
        </p:spPr>
        <p:txBody>
          <a:bodyPr>
            <a:normAutofit/>
          </a:bodyPr>
          <a:lstStyle/>
          <a:p>
            <a:r>
              <a:rPr lang="en-US" altLang="ja-JP" sz="3600" dirty="0"/>
              <a:t>Analysis of 2008-2009 data </a:t>
            </a:r>
            <a:r>
              <a:rPr lang="en-US" altLang="ja-JP" sz="3600" dirty="0" smtClean="0"/>
              <a:t>sample</a:t>
            </a:r>
            <a:endParaRPr lang="en-US" altLang="ja-JP" sz="3600" dirty="0"/>
          </a:p>
        </p:txBody>
      </p:sp>
      <p:sp>
        <p:nvSpPr>
          <p:cNvPr id="36880" name="Text Box 16"/>
          <p:cNvSpPr txBox="1">
            <a:spLocks noChangeArrowheads="1"/>
          </p:cNvSpPr>
          <p:nvPr/>
        </p:nvSpPr>
        <p:spPr bwMode="auto">
          <a:xfrm>
            <a:off x="1503363" y="1051546"/>
            <a:ext cx="6054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>
                <a:solidFill>
                  <a:srgbClr val="FF0000"/>
                </a:solidFill>
              </a:rPr>
              <a:t>19</a:t>
            </a:r>
            <a:r>
              <a:rPr lang="en-US" altLang="ja-JP" sz="2400"/>
              <a:t> </a:t>
            </a:r>
            <a:r>
              <a:rPr lang="en-US" altLang="ja-JP" sz="2400">
                <a:latin typeface="Symbol" pitchFamily="18" charset="2"/>
              </a:rPr>
              <a:t>n</a:t>
            </a:r>
            <a:r>
              <a:rPr lang="en-US" altLang="ja-JP" sz="2400" baseline="-22000"/>
              <a:t>e</a:t>
            </a:r>
            <a:r>
              <a:rPr lang="en-US" altLang="ja-JP" sz="2400"/>
              <a:t> events observed out of 505 0</a:t>
            </a:r>
            <a:r>
              <a:rPr lang="en-US" altLang="ja-JP" sz="2400">
                <a:latin typeface="Symbol" pitchFamily="18" charset="2"/>
              </a:rPr>
              <a:t>m</a:t>
            </a:r>
            <a:r>
              <a:rPr lang="en-US" altLang="ja-JP" sz="2400"/>
              <a:t> events</a:t>
            </a:r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853760" y="5228258"/>
            <a:ext cx="741901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000" dirty="0"/>
              <a:t>Expected number of background </a:t>
            </a:r>
            <a:r>
              <a:rPr lang="en-US" altLang="ja-JP" sz="2000" dirty="0">
                <a:latin typeface="Symbol" pitchFamily="18" charset="2"/>
              </a:rPr>
              <a:t>n</a:t>
            </a:r>
            <a:r>
              <a:rPr lang="en-US" altLang="ja-JP" sz="2000" baseline="-22000" dirty="0"/>
              <a:t>e</a:t>
            </a:r>
            <a:r>
              <a:rPr lang="en-US" altLang="ja-JP" sz="2000" dirty="0"/>
              <a:t> events :</a:t>
            </a:r>
            <a:r>
              <a:rPr lang="en-US" altLang="ja-JP" sz="2000" dirty="0" smtClean="0"/>
              <a:t>19.8</a:t>
            </a:r>
            <a:r>
              <a:rPr lang="en-US" altLang="ja-JP" sz="2000" dirty="0" smtClean="0">
                <a:cs typeface="Arial" pitchFamily="34" charset="0"/>
              </a:rPr>
              <a:t>±</a:t>
            </a:r>
            <a:r>
              <a:rPr lang="en-US" altLang="ja-JP" sz="2000" dirty="0" smtClean="0"/>
              <a:t>2.8(sys</a:t>
            </a:r>
            <a:r>
              <a:rPr lang="en-US" altLang="ja-JP" sz="2000" dirty="0"/>
              <a:t>)</a:t>
            </a:r>
          </a:p>
          <a:p>
            <a:pPr algn="ctr"/>
            <a:endParaRPr lang="en-US" altLang="ja-JP" sz="2000" dirty="0">
              <a:latin typeface="Symbol" pitchFamily="18" charset="2"/>
            </a:endParaRPr>
          </a:p>
          <a:p>
            <a:pPr algn="ctr"/>
            <a:r>
              <a:rPr lang="en-US" altLang="ja-JP" sz="2000" dirty="0">
                <a:latin typeface="Symbol" pitchFamily="18" charset="2"/>
              </a:rPr>
              <a:t>-&gt;</a:t>
            </a:r>
            <a:r>
              <a:rPr lang="en-US" altLang="ja-JP" sz="2000" dirty="0"/>
              <a:t> Observation agrees with background expectation</a:t>
            </a:r>
          </a:p>
        </p:txBody>
      </p:sp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6948488" y="3643933"/>
            <a:ext cx="2017712" cy="138747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914400" indent="-4572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371600" indent="-4572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828800" indent="-4572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286000" indent="-4572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1400"/>
              <a:t>Systematic Uncertainty</a:t>
            </a:r>
          </a:p>
          <a:p>
            <a:endParaRPr lang="en-US" altLang="ja-JP" sz="1400"/>
          </a:p>
          <a:p>
            <a:r>
              <a:rPr lang="en-US" altLang="ja-JP" sz="1400"/>
              <a:t>1</a:t>
            </a:r>
            <a:r>
              <a:rPr lang="ja-JP" altLang="en-US" sz="1400"/>
              <a:t>：</a:t>
            </a:r>
            <a:r>
              <a:rPr lang="en-US" altLang="ja-JP" sz="1400"/>
              <a:t>Beam flux    10%</a:t>
            </a:r>
          </a:p>
          <a:p>
            <a:r>
              <a:rPr lang="en-US" altLang="ja-JP" sz="1400"/>
              <a:t>2</a:t>
            </a:r>
            <a:r>
              <a:rPr lang="ja-JP" altLang="en-US" sz="1400"/>
              <a:t>：</a:t>
            </a:r>
            <a:r>
              <a:rPr lang="en-US" altLang="ja-JP" sz="1400"/>
              <a:t>Detection efficiency</a:t>
            </a:r>
          </a:p>
          <a:p>
            <a:r>
              <a:rPr lang="en-US" altLang="ja-JP" sz="1400"/>
              <a:t>   10%(E</a:t>
            </a:r>
            <a:r>
              <a:rPr lang="en-US" altLang="ja-JP" sz="1400">
                <a:latin typeface="Symbol" pitchFamily="18" charset="2"/>
              </a:rPr>
              <a:t>n</a:t>
            </a:r>
            <a:r>
              <a:rPr lang="en-US" altLang="ja-JP" sz="1400"/>
              <a:t>&gt;=10GeV)</a:t>
            </a:r>
          </a:p>
          <a:p>
            <a:r>
              <a:rPr lang="en-US" altLang="ja-JP" sz="1400"/>
              <a:t>   20%(E</a:t>
            </a:r>
            <a:r>
              <a:rPr lang="en-US" altLang="ja-JP" sz="1400">
                <a:latin typeface="Symbol" pitchFamily="18" charset="2"/>
              </a:rPr>
              <a:t>n</a:t>
            </a:r>
            <a:r>
              <a:rPr lang="en-US" altLang="ja-JP" sz="1400"/>
              <a:t>&lt;10GeV)</a:t>
            </a:r>
          </a:p>
        </p:txBody>
      </p:sp>
      <p:sp>
        <p:nvSpPr>
          <p:cNvPr id="36884" name="Text Box 20"/>
          <p:cNvSpPr txBox="1">
            <a:spLocks noChangeArrowheads="1"/>
          </p:cNvSpPr>
          <p:nvPr/>
        </p:nvSpPr>
        <p:spPr bwMode="auto">
          <a:xfrm>
            <a:off x="3400425" y="5536233"/>
            <a:ext cx="21955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200"/>
              <a:t>（</a:t>
            </a:r>
            <a:r>
              <a:rPr lang="en-US" altLang="ja-JP" sz="1200"/>
              <a:t>prompt </a:t>
            </a:r>
            <a:r>
              <a:rPr lang="en-US" altLang="ja-JP" sz="1200">
                <a:latin typeface="Symbol" pitchFamily="18" charset="2"/>
              </a:rPr>
              <a:t>n</a:t>
            </a:r>
            <a:r>
              <a:rPr lang="en-US" altLang="ja-JP" sz="1200" baseline="-22000"/>
              <a:t>e</a:t>
            </a:r>
            <a:r>
              <a:rPr lang="en-US" altLang="ja-JP" sz="1200"/>
              <a:t>, NC with </a:t>
            </a:r>
            <a:r>
              <a:rPr lang="en-US" altLang="ja-JP" sz="1200">
                <a:latin typeface="Symbol" pitchFamily="18" charset="2"/>
              </a:rPr>
              <a:t>p</a:t>
            </a:r>
            <a:r>
              <a:rPr lang="en-US" altLang="ja-JP" sz="1200" baseline="24000"/>
              <a:t>0</a:t>
            </a:r>
            <a:r>
              <a:rPr lang="en-US" altLang="ja-JP" sz="1200"/>
              <a:t>, </a:t>
            </a:r>
            <a:r>
              <a:rPr lang="en-US" altLang="ja-JP" sz="1200">
                <a:latin typeface="Symbol" pitchFamily="18" charset="2"/>
              </a:rPr>
              <a:t>t-&gt;</a:t>
            </a:r>
            <a:r>
              <a:rPr lang="en-US" altLang="ja-JP" sz="1200"/>
              <a:t>e</a:t>
            </a:r>
            <a:r>
              <a:rPr lang="ja-JP" altLang="en-US" sz="1200"/>
              <a:t>）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5595938" y="6435968"/>
            <a:ext cx="26629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Published: JHEP07(2013)004</a:t>
            </a:r>
            <a:endParaRPr lang="ja-JP" altLang="en-US" sz="1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0793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CB3DA-FC22-4D9C-84A1-78553E7CF7A9}" type="slidenum">
              <a:rPr lang="en-US" altLang="ja-JP"/>
              <a:pPr/>
              <a:t>27</a:t>
            </a:fld>
            <a:endParaRPr lang="en-US" altLang="ja-JP"/>
          </a:p>
        </p:txBody>
      </p:sp>
      <p:sp>
        <p:nvSpPr>
          <p:cNvPr id="37890" name="タイトル 7"/>
          <p:cNvSpPr>
            <a:spLocks noGrp="1"/>
          </p:cNvSpPr>
          <p:nvPr>
            <p:ph type="title" idx="4294967295"/>
          </p:nvPr>
        </p:nvSpPr>
        <p:spPr>
          <a:xfrm>
            <a:off x="539750" y="188913"/>
            <a:ext cx="8229600" cy="777875"/>
          </a:xfrm>
        </p:spPr>
        <p:txBody>
          <a:bodyPr/>
          <a:lstStyle/>
          <a:p>
            <a:r>
              <a:rPr lang="en-US" altLang="ja-JP" sz="3600"/>
              <a:t>OPERA </a:t>
            </a:r>
            <a:r>
              <a:rPr lang="en-US" altLang="ja-JP" sz="3600">
                <a:latin typeface="Symbol" pitchFamily="18" charset="2"/>
              </a:rPr>
              <a:t>n</a:t>
            </a:r>
            <a:r>
              <a:rPr lang="en-US" altLang="ja-JP" sz="3600" baseline="-18000">
                <a:latin typeface="Symbol" pitchFamily="18" charset="2"/>
              </a:rPr>
              <a:t>m</a:t>
            </a:r>
            <a:r>
              <a:rPr lang="en-US" altLang="ja-JP" sz="3600">
                <a:latin typeface="Symbol" pitchFamily="18" charset="2"/>
              </a:rPr>
              <a:t>-&gt;n</a:t>
            </a:r>
            <a:r>
              <a:rPr lang="en-US" altLang="ja-JP" sz="3600" baseline="-18000"/>
              <a:t>e</a:t>
            </a:r>
            <a:r>
              <a:rPr lang="en-US" altLang="ja-JP" sz="3600"/>
              <a:t> oscillation results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6156176" y="765175"/>
            <a:ext cx="2603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ja-JP" sz="1800" dirty="0">
                <a:solidFill>
                  <a:srgbClr val="000000"/>
                </a:solidFill>
              </a:rPr>
              <a:t>(in 2008+2009 data set)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1412875"/>
            <a:ext cx="5672138" cy="384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684213" y="1054477"/>
            <a:ext cx="4751387" cy="646331"/>
          </a:xfrm>
          <a:prstGeom prst="rect">
            <a:avLst/>
          </a:prstGeom>
          <a:solidFill>
            <a:srgbClr val="FFC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800" dirty="0"/>
              <a:t>3 flavor mixing model for </a:t>
            </a:r>
            <a:r>
              <a:rPr lang="en-US" altLang="ja-JP" sz="1800" dirty="0" smtClean="0"/>
              <a:t>standard</a:t>
            </a:r>
          </a:p>
          <a:p>
            <a:r>
              <a:rPr lang="en-US" altLang="ja-JP" dirty="0" smtClean="0"/>
              <a:t>oscillation</a:t>
            </a:r>
            <a:endParaRPr lang="en-US" altLang="ja-JP" dirty="0"/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 rot="10800000" flipV="1">
            <a:off x="6002338" y="3813175"/>
            <a:ext cx="0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4208463" y="5229225"/>
            <a:ext cx="4013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1400" dirty="0"/>
              <a:t>Upper limit (90%C.L.) @</a:t>
            </a:r>
            <a:r>
              <a:rPr lang="en-US" altLang="ja-JP" sz="1400" dirty="0">
                <a:latin typeface="Symbol" pitchFamily="18" charset="2"/>
              </a:rPr>
              <a:t>D</a:t>
            </a:r>
            <a:r>
              <a:rPr lang="en-US" altLang="ja-JP" sz="1400" dirty="0"/>
              <a:t>m</a:t>
            </a:r>
            <a:r>
              <a:rPr lang="en-US" altLang="ja-JP" sz="1400" baseline="30000" dirty="0"/>
              <a:t>2</a:t>
            </a:r>
            <a:r>
              <a:rPr lang="en-US" altLang="ja-JP" sz="1400" baseline="-22000" dirty="0"/>
              <a:t>13</a:t>
            </a:r>
            <a:r>
              <a:rPr lang="en-US" altLang="ja-JP" sz="1400" dirty="0"/>
              <a:t>=2.32 x 10</a:t>
            </a:r>
            <a:r>
              <a:rPr lang="en-US" altLang="ja-JP" sz="1400" baseline="24000" dirty="0"/>
              <a:t>-3</a:t>
            </a:r>
            <a:r>
              <a:rPr lang="ja-JP" altLang="en-US" sz="1400" dirty="0"/>
              <a:t>（</a:t>
            </a:r>
            <a:r>
              <a:rPr lang="en-US" altLang="ja-JP" sz="1400" dirty="0"/>
              <a:t>eV</a:t>
            </a:r>
            <a:r>
              <a:rPr lang="en-US" altLang="ja-JP" sz="1400" baseline="24000" dirty="0"/>
              <a:t>2</a:t>
            </a:r>
            <a:r>
              <a:rPr lang="ja-JP" altLang="en-US" sz="1400" dirty="0"/>
              <a:t>）</a:t>
            </a:r>
            <a:r>
              <a:rPr lang="ja-JP" altLang="en-US" sz="1800" dirty="0"/>
              <a:t> </a:t>
            </a:r>
          </a:p>
          <a:p>
            <a:pPr algn="ctr"/>
            <a:r>
              <a:rPr lang="en-US" altLang="ja-JP" sz="1800" dirty="0"/>
              <a:t>sin</a:t>
            </a:r>
            <a:r>
              <a:rPr lang="en-US" altLang="ja-JP" sz="1800" baseline="22000" dirty="0"/>
              <a:t>2</a:t>
            </a:r>
            <a:r>
              <a:rPr lang="en-US" altLang="ja-JP" sz="1800" dirty="0"/>
              <a:t>(2</a:t>
            </a:r>
            <a:r>
              <a:rPr lang="en-US" altLang="ja-JP" sz="1800" dirty="0">
                <a:latin typeface="Symbol" pitchFamily="18" charset="2"/>
              </a:rPr>
              <a:t>q</a:t>
            </a:r>
            <a:r>
              <a:rPr lang="en-US" altLang="ja-JP" sz="1800" baseline="-24000" dirty="0"/>
              <a:t>13</a:t>
            </a:r>
            <a:r>
              <a:rPr lang="en-US" altLang="ja-JP" sz="1800" dirty="0"/>
              <a:t>) = 0.44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2051720" y="5805264"/>
            <a:ext cx="655272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dirty="0" err="1"/>
              <a:t>N</a:t>
            </a:r>
            <a:r>
              <a:rPr lang="en-US" altLang="ja-JP" sz="2000" baseline="-20000" dirty="0" err="1"/>
              <a:t>expBG</a:t>
            </a:r>
            <a:r>
              <a:rPr lang="en-US" altLang="ja-JP" sz="2000" dirty="0"/>
              <a:t> = 4.6</a:t>
            </a:r>
            <a:r>
              <a:rPr lang="en-US" altLang="ja-JP" sz="2000" dirty="0">
                <a:cs typeface="Arial" pitchFamily="34" charset="0"/>
              </a:rPr>
              <a:t>±</a:t>
            </a:r>
            <a:r>
              <a:rPr lang="en-US" altLang="ja-JP" sz="2000" dirty="0"/>
              <a:t>0.7(sys), N</a:t>
            </a:r>
            <a:r>
              <a:rPr lang="en-US" altLang="ja-JP" sz="2000" baseline="-20000" dirty="0"/>
              <a:t>obs</a:t>
            </a:r>
            <a:r>
              <a:rPr lang="en-US" altLang="ja-JP" sz="2000" dirty="0"/>
              <a:t> = 4 </a:t>
            </a:r>
            <a:r>
              <a:rPr lang="en-US" altLang="ja-JP" sz="2000" b="1" dirty="0"/>
              <a:t>(</a:t>
            </a:r>
            <a:r>
              <a:rPr lang="en-US" altLang="ja-JP" sz="2000" b="1" dirty="0" err="1"/>
              <a:t>E</a:t>
            </a:r>
            <a:r>
              <a:rPr lang="en-US" altLang="ja-JP" sz="2000" b="1" baseline="-20000" dirty="0" err="1">
                <a:latin typeface="Symbol" pitchFamily="18" charset="2"/>
              </a:rPr>
              <a:t>n</a:t>
            </a:r>
            <a:r>
              <a:rPr lang="en-US" altLang="ja-JP" sz="2000" b="1" dirty="0" err="1"/>
              <a:t>_</a:t>
            </a:r>
            <a:r>
              <a:rPr lang="en-US" altLang="ja-JP" sz="2000" b="1" baseline="-20000" dirty="0" err="1"/>
              <a:t>rec</a:t>
            </a:r>
            <a:r>
              <a:rPr lang="en-US" altLang="ja-JP" sz="2000" b="1" dirty="0"/>
              <a:t>&lt;20GeV)</a:t>
            </a:r>
          </a:p>
          <a:p>
            <a:r>
              <a:rPr lang="en-US" altLang="ja-JP" sz="1600" dirty="0"/>
              <a:t>Observation is compatible with non-oscillation hypothesis</a:t>
            </a:r>
          </a:p>
        </p:txBody>
      </p:sp>
    </p:spTree>
    <p:extLst>
      <p:ext uri="{BB962C8B-B14F-4D97-AF65-F5344CB8AC3E}">
        <p14:creationId xmlns:p14="http://schemas.microsoft.com/office/powerpoint/2010/main" val="308705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07504" y="1481328"/>
            <a:ext cx="8784976" cy="4525963"/>
          </a:xfrm>
        </p:spPr>
        <p:txBody>
          <a:bodyPr>
            <a:normAutofit/>
          </a:bodyPr>
          <a:lstStyle/>
          <a:p>
            <a:r>
              <a:rPr lang="en-US" altLang="ja-JP" dirty="0"/>
              <a:t>OPERA successfully collected data from 2008 to </a:t>
            </a:r>
            <a:r>
              <a:rPr lang="en-US" altLang="ja-JP" dirty="0" smtClean="0"/>
              <a:t>2012. CS/ECC analysis is going on.</a:t>
            </a:r>
          </a:p>
          <a:p>
            <a:r>
              <a:rPr lang="en-US" altLang="ja-JP" dirty="0"/>
              <a:t>A total number of </a:t>
            </a:r>
            <a:r>
              <a:rPr lang="en-US" altLang="ja-JP" dirty="0" smtClean="0"/>
              <a:t>18.0 </a:t>
            </a:r>
            <a:r>
              <a:rPr lang="en-US" altLang="ja-JP" dirty="0"/>
              <a:t>x 10</a:t>
            </a:r>
            <a:r>
              <a:rPr lang="en-US" altLang="ja-JP" baseline="30000" dirty="0"/>
              <a:t>19</a:t>
            </a:r>
            <a:r>
              <a:rPr lang="en-US" altLang="ja-JP" dirty="0"/>
              <a:t> p.o.t integrated</a:t>
            </a:r>
            <a:r>
              <a:rPr lang="en-US" altLang="ja-JP" dirty="0" smtClean="0"/>
              <a:t>.</a:t>
            </a:r>
          </a:p>
          <a:p>
            <a:r>
              <a:rPr lang="el-GR" altLang="ja-JP" dirty="0"/>
              <a:t>ν</a:t>
            </a:r>
            <a:r>
              <a:rPr lang="el-GR" altLang="ja-JP" baseline="-25000" dirty="0"/>
              <a:t>μ</a:t>
            </a:r>
            <a:r>
              <a:rPr lang="el-GR" altLang="ja-JP" dirty="0"/>
              <a:t> → ν</a:t>
            </a:r>
            <a:r>
              <a:rPr lang="el-GR" altLang="ja-JP" baseline="-25000" dirty="0"/>
              <a:t>τ</a:t>
            </a:r>
            <a:r>
              <a:rPr lang="el-GR" altLang="ja-JP" dirty="0"/>
              <a:t> </a:t>
            </a:r>
            <a:r>
              <a:rPr lang="en-US" altLang="ja-JP" dirty="0"/>
              <a:t>oscillation results</a:t>
            </a:r>
            <a:r>
              <a:rPr lang="en-US" altLang="ja-JP" dirty="0" smtClean="0"/>
              <a:t>:</a:t>
            </a:r>
            <a:br>
              <a:rPr lang="en-US" altLang="ja-JP" dirty="0" smtClean="0"/>
            </a:br>
            <a:r>
              <a:rPr lang="en-US" altLang="ja-JP" dirty="0" smtClean="0"/>
              <a:t>	</a:t>
            </a:r>
            <a:r>
              <a:rPr lang="en-US" altLang="ja-JP" sz="1800" dirty="0" smtClean="0"/>
              <a:t>● </a:t>
            </a:r>
            <a:r>
              <a:rPr lang="en-US" altLang="ja-JP" sz="1800" dirty="0"/>
              <a:t>3 events </a:t>
            </a:r>
            <a:r>
              <a:rPr lang="en-US" altLang="ja-JP" sz="1800" dirty="0" smtClean="0"/>
              <a:t>found </a:t>
            </a:r>
            <a:r>
              <a:rPr lang="en-US" altLang="ja-JP" sz="1800" dirty="0"/>
              <a:t>in the analyzed </a:t>
            </a:r>
            <a:r>
              <a:rPr lang="en-US" altLang="ja-JP" sz="1800" dirty="0" smtClean="0"/>
              <a:t>sample</a:t>
            </a:r>
            <a:br>
              <a:rPr lang="en-US" altLang="ja-JP" sz="1800" dirty="0" smtClean="0"/>
            </a:br>
            <a:r>
              <a:rPr lang="en-US" altLang="ja-JP" sz="1800" dirty="0" smtClean="0"/>
              <a:t>	● </a:t>
            </a:r>
            <a:r>
              <a:rPr lang="en-US" altLang="ja-JP" sz="1800" dirty="0" smtClean="0"/>
              <a:t>3.4σ </a:t>
            </a:r>
            <a:r>
              <a:rPr lang="en-US" altLang="ja-JP" sz="1800" dirty="0" smtClean="0"/>
              <a:t>significance</a:t>
            </a:r>
            <a:br>
              <a:rPr lang="en-US" altLang="ja-JP" sz="1800" dirty="0" smtClean="0"/>
            </a:br>
            <a:r>
              <a:rPr lang="en-US" altLang="ja-JP" sz="1800" dirty="0" smtClean="0"/>
              <a:t>	● Likelihood method is under study</a:t>
            </a:r>
          </a:p>
          <a:p>
            <a:r>
              <a:rPr lang="el-GR" altLang="ja-JP" dirty="0"/>
              <a:t>ν</a:t>
            </a:r>
            <a:r>
              <a:rPr lang="el-GR" altLang="ja-JP" baseline="-25000" dirty="0"/>
              <a:t>μ</a:t>
            </a:r>
            <a:r>
              <a:rPr lang="el-GR" altLang="ja-JP" dirty="0"/>
              <a:t> → </a:t>
            </a:r>
            <a:r>
              <a:rPr lang="el-GR" altLang="ja-JP" dirty="0" smtClean="0"/>
              <a:t>ν</a:t>
            </a:r>
            <a:r>
              <a:rPr lang="en-US" altLang="ja-JP" baseline="-25000" dirty="0" smtClean="0"/>
              <a:t>e</a:t>
            </a:r>
            <a:r>
              <a:rPr lang="el-GR" altLang="ja-JP" dirty="0" smtClean="0"/>
              <a:t> </a:t>
            </a:r>
            <a:r>
              <a:rPr lang="en-US" altLang="ja-JP" dirty="0"/>
              <a:t>oscillation results:</a:t>
            </a:r>
            <a:br>
              <a:rPr lang="en-US" altLang="ja-JP" dirty="0"/>
            </a:br>
            <a:r>
              <a:rPr lang="en-US" altLang="ja-JP" dirty="0" smtClean="0"/>
              <a:t>	</a:t>
            </a:r>
            <a:r>
              <a:rPr lang="en-US" altLang="ja-JP" sz="1800" dirty="0" smtClean="0"/>
              <a:t>● </a:t>
            </a:r>
            <a:r>
              <a:rPr lang="en-US" altLang="ja-JP" sz="1800" dirty="0"/>
              <a:t>Upper limit sin</a:t>
            </a:r>
            <a:r>
              <a:rPr lang="en-US" altLang="ja-JP" sz="1800" baseline="30000" dirty="0"/>
              <a:t>2</a:t>
            </a:r>
            <a:r>
              <a:rPr lang="en-US" altLang="ja-JP" sz="1800" dirty="0"/>
              <a:t>(2</a:t>
            </a:r>
            <a:r>
              <a:rPr lang="el-GR" altLang="ja-JP" sz="1800" dirty="0"/>
              <a:t>θ</a:t>
            </a:r>
            <a:r>
              <a:rPr lang="el-GR" altLang="ja-JP" sz="1800" baseline="-25000" dirty="0"/>
              <a:t>13</a:t>
            </a:r>
            <a:r>
              <a:rPr lang="el-GR" altLang="ja-JP" sz="1800" dirty="0"/>
              <a:t>) &lt; 0.44 </a:t>
            </a:r>
            <a:r>
              <a:rPr lang="en-US" altLang="ja-JP" sz="1800" dirty="0"/>
              <a:t>at 90% </a:t>
            </a:r>
            <a:r>
              <a:rPr lang="en-US" altLang="ja-JP" sz="1800" dirty="0" smtClean="0"/>
              <a:t>CL</a:t>
            </a:r>
            <a:endParaRPr kumimoji="1" lang="ja-JP" altLang="en-US" sz="1800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kumimoji="1" lang="en-US" altLang="ja-JP" sz="4800" dirty="0" smtClean="0"/>
              <a:t>Summary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743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L:\ariga\OPERA\Napoli\b072693\anim_zoom_z10_n200_fi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307" y="-295656"/>
            <a:ext cx="10001229" cy="715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55165" y="2564904"/>
            <a:ext cx="770413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folHlink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37931725" indent="-37474525" eaLnBrk="0" hangingPunct="0">
              <a:defRPr sz="2400">
                <a:solidFill>
                  <a:schemeClr val="folHlink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eaLnBrk="0" hangingPunct="0">
              <a:defRPr sz="2400">
                <a:solidFill>
                  <a:schemeClr val="folHlink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eaLnBrk="0" hangingPunct="0">
              <a:defRPr sz="2400">
                <a:solidFill>
                  <a:schemeClr val="folHlink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eaLnBrk="0" hangingPunct="0">
              <a:defRPr sz="2400">
                <a:solidFill>
                  <a:schemeClr val="folHlink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None/>
            </a:pPr>
            <a:r>
              <a:rPr lang="it-IT" altLang="ja-JP" sz="4000" dirty="0">
                <a:solidFill>
                  <a:srgbClr val="FF0000"/>
                </a:solidFill>
                <a:latin typeface="Papyrus" charset="0"/>
              </a:rPr>
              <a:t>Thank </a:t>
            </a:r>
            <a:r>
              <a:rPr lang="it-IT" altLang="ja-JP" sz="4000" dirty="0" smtClean="0">
                <a:solidFill>
                  <a:srgbClr val="FF0000"/>
                </a:solidFill>
                <a:latin typeface="Papyrus" charset="0"/>
              </a:rPr>
              <a:t>you</a:t>
            </a:r>
            <a:endParaRPr lang="en-GB" altLang="ja-JP" sz="4000" dirty="0">
              <a:solidFill>
                <a:srgbClr val="FF0000"/>
              </a:solidFill>
              <a:latin typeface="Papyru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9250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-9846" y="146169"/>
            <a:ext cx="9217024" cy="1143000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/>
              <a:t>Long History of emulsion </a:t>
            </a:r>
            <a:r>
              <a:rPr kumimoji="1" lang="en-US" altLang="ja-JP" sz="3200" dirty="0" smtClean="0"/>
              <a:t>in </a:t>
            </a:r>
            <a:r>
              <a:rPr kumimoji="1" lang="en-US" altLang="ja-JP" sz="3200" dirty="0" smtClean="0"/>
              <a:t>neutrino physics</a:t>
            </a:r>
            <a:endParaRPr kumimoji="1" lang="ja-JP" altLang="en-US" sz="3200" dirty="0"/>
          </a:p>
        </p:txBody>
      </p:sp>
      <p:sp>
        <p:nvSpPr>
          <p:cNvPr id="5" name="正方形/長方形 4"/>
          <p:cNvSpPr/>
          <p:nvPr/>
        </p:nvSpPr>
        <p:spPr>
          <a:xfrm>
            <a:off x="395536" y="2193826"/>
            <a:ext cx="84969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 smtClean="0"/>
              <a:t>• </a:t>
            </a:r>
            <a:r>
              <a:rPr lang="en-US" altLang="ja-JP" sz="2800" b="1" dirty="0"/>
              <a:t>1978-1983 </a:t>
            </a:r>
            <a:r>
              <a:rPr lang="en-US" altLang="ja-JP" sz="2800" b="1" dirty="0" err="1"/>
              <a:t>Fermilab</a:t>
            </a:r>
            <a:r>
              <a:rPr lang="en-US" altLang="ja-JP" sz="2800" b="1" dirty="0"/>
              <a:t> E531</a:t>
            </a:r>
            <a:r>
              <a:rPr lang="en-US" altLang="ja-JP" sz="2800" dirty="0"/>
              <a:t>  </a:t>
            </a:r>
            <a:r>
              <a:rPr lang="en-US" altLang="ja-JP" sz="2800" dirty="0" smtClean="0"/>
              <a:t>             ~ </a:t>
            </a:r>
            <a:r>
              <a:rPr lang="en-US" altLang="ja-JP" sz="2800" dirty="0"/>
              <a:t>100kg</a:t>
            </a:r>
          </a:p>
          <a:p>
            <a:r>
              <a:rPr lang="en-US" altLang="ja-JP" sz="2800" dirty="0" smtClean="0"/>
              <a:t>   </a:t>
            </a:r>
            <a:r>
              <a:rPr lang="en-US" altLang="ja-JP" sz="2400" dirty="0" smtClean="0"/>
              <a:t>charm physics, </a:t>
            </a:r>
            <a:r>
              <a:rPr lang="en-US" altLang="ja-JP" sz="2400" dirty="0" err="1" smtClean="0"/>
              <a:t>ν</a:t>
            </a:r>
            <a:r>
              <a:rPr lang="en-US" altLang="ja-JP" sz="2400" baseline="-25000" dirty="0" err="1" smtClean="0"/>
              <a:t>μ</a:t>
            </a:r>
            <a:r>
              <a:rPr lang="en-US" altLang="ja-JP" sz="2400" dirty="0" err="1" smtClean="0">
                <a:sym typeface="Wingdings" panose="05000000000000000000" pitchFamily="2" charset="2"/>
              </a:rPr>
              <a:t></a:t>
            </a:r>
            <a:r>
              <a:rPr lang="en-US" altLang="ja-JP" sz="2400" dirty="0" err="1" smtClean="0"/>
              <a:t>ν</a:t>
            </a:r>
            <a:r>
              <a:rPr lang="en-US" altLang="ja-JP" sz="2800" baseline="-25000" dirty="0" err="1" smtClean="0"/>
              <a:t>τ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oscillation</a:t>
            </a:r>
            <a:endParaRPr lang="en-US" altLang="ja-JP" sz="2800" dirty="0"/>
          </a:p>
          <a:p>
            <a:r>
              <a:rPr lang="en-US" altLang="ja-JP" sz="2800" dirty="0"/>
              <a:t>• </a:t>
            </a:r>
            <a:r>
              <a:rPr lang="en-US" altLang="ja-JP" sz="2800" b="1" dirty="0"/>
              <a:t>1990-2000 CERN WA95 CHORUS </a:t>
            </a:r>
            <a:r>
              <a:rPr lang="en-US" altLang="ja-JP" sz="2800" b="1" dirty="0" smtClean="0"/>
              <a:t>    </a:t>
            </a:r>
            <a:r>
              <a:rPr lang="en-US" altLang="ja-JP" sz="2800" dirty="0" smtClean="0"/>
              <a:t>~ </a:t>
            </a:r>
            <a:r>
              <a:rPr lang="en-US" altLang="ja-JP" sz="2800" dirty="0"/>
              <a:t>1 ton</a:t>
            </a:r>
          </a:p>
          <a:p>
            <a:r>
              <a:rPr lang="en-US" altLang="ja-JP" sz="2800" dirty="0" smtClean="0"/>
              <a:t>   </a:t>
            </a:r>
            <a:r>
              <a:rPr lang="en-US" altLang="ja-JP" sz="2400" dirty="0" err="1" smtClean="0"/>
              <a:t>ν</a:t>
            </a:r>
            <a:r>
              <a:rPr lang="en-US" altLang="ja-JP" sz="2000" baseline="-25000" dirty="0" err="1" smtClean="0"/>
              <a:t>μ</a:t>
            </a:r>
            <a:r>
              <a:rPr lang="en-US" altLang="ja-JP" sz="2400" dirty="0" err="1">
                <a:sym typeface="Wingdings" panose="05000000000000000000" pitchFamily="2" charset="2"/>
              </a:rPr>
              <a:t></a:t>
            </a:r>
            <a:r>
              <a:rPr lang="en-US" altLang="ja-JP" sz="2400" dirty="0" err="1"/>
              <a:t>ν</a:t>
            </a:r>
            <a:r>
              <a:rPr lang="en-US" altLang="ja-JP" sz="2000" baseline="-25000" dirty="0" err="1"/>
              <a:t>τ</a:t>
            </a:r>
            <a:r>
              <a:rPr lang="en-US" altLang="ja-JP" sz="2400" dirty="0" smtClean="0"/>
              <a:t> oscillation, charm physics</a:t>
            </a:r>
            <a:endParaRPr lang="en-US" altLang="ja-JP" sz="2800" dirty="0"/>
          </a:p>
          <a:p>
            <a:r>
              <a:rPr lang="en-US" altLang="ja-JP" sz="2800" dirty="0"/>
              <a:t>• </a:t>
            </a:r>
            <a:r>
              <a:rPr lang="en-US" altLang="ja-JP" sz="2800" b="1" dirty="0"/>
              <a:t>1994-2001 </a:t>
            </a:r>
            <a:r>
              <a:rPr lang="en-US" altLang="ja-JP" sz="2800" b="1" dirty="0" err="1"/>
              <a:t>Fermilab</a:t>
            </a:r>
            <a:r>
              <a:rPr lang="en-US" altLang="ja-JP" sz="2800" b="1" dirty="0"/>
              <a:t> E872 DONUT </a:t>
            </a:r>
            <a:r>
              <a:rPr lang="en-US" altLang="ja-JP" sz="2800" b="1" dirty="0" smtClean="0"/>
              <a:t>  </a:t>
            </a:r>
            <a:r>
              <a:rPr lang="en-US" altLang="ja-JP" sz="2800" dirty="0" smtClean="0"/>
              <a:t>~ </a:t>
            </a:r>
            <a:r>
              <a:rPr lang="en-US" altLang="ja-JP" sz="2800" dirty="0"/>
              <a:t>1 ton</a:t>
            </a:r>
          </a:p>
          <a:p>
            <a:r>
              <a:rPr lang="en-US" altLang="ja-JP" sz="2800" dirty="0" smtClean="0"/>
              <a:t>   </a:t>
            </a:r>
            <a:r>
              <a:rPr lang="en-US" altLang="ja-JP" sz="2400" dirty="0" smtClean="0"/>
              <a:t>First </a:t>
            </a:r>
            <a:r>
              <a:rPr lang="en-US" altLang="ja-JP" sz="2400" dirty="0" err="1" smtClean="0"/>
              <a:t>ν</a:t>
            </a:r>
            <a:r>
              <a:rPr lang="en-US" altLang="ja-JP" sz="2000" baseline="-25000" dirty="0" err="1" smtClean="0"/>
              <a:t>τ</a:t>
            </a:r>
            <a:r>
              <a:rPr lang="en-US" altLang="ja-JP" sz="2400" dirty="0" smtClean="0"/>
              <a:t> observation</a:t>
            </a:r>
            <a:endParaRPr lang="en-US" altLang="ja-JP" sz="2800" dirty="0"/>
          </a:p>
          <a:p>
            <a:r>
              <a:rPr lang="en-US" altLang="ja-JP" sz="2800" dirty="0"/>
              <a:t>•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2008- </a:t>
            </a:r>
            <a:r>
              <a:rPr lang="en-US" altLang="ja-JP" sz="2800" b="1" dirty="0">
                <a:solidFill>
                  <a:srgbClr val="FF0000"/>
                </a:solidFill>
              </a:rPr>
              <a:t>CERN CNGS01 OPERA</a:t>
            </a:r>
            <a:r>
              <a:rPr lang="en-US" altLang="ja-JP" sz="2800" dirty="0"/>
              <a:t> </a:t>
            </a:r>
            <a:r>
              <a:rPr lang="en-US" altLang="ja-JP" sz="2800" dirty="0" smtClean="0"/>
              <a:t>           </a:t>
            </a:r>
            <a:r>
              <a:rPr lang="en-US" altLang="ja-JP" sz="2800" b="1" dirty="0" smtClean="0">
                <a:solidFill>
                  <a:srgbClr val="00B050"/>
                </a:solidFill>
              </a:rPr>
              <a:t>1250 </a:t>
            </a:r>
            <a:r>
              <a:rPr lang="en-US" altLang="ja-JP" sz="2800" b="1" dirty="0">
                <a:solidFill>
                  <a:srgbClr val="00B050"/>
                </a:solidFill>
              </a:rPr>
              <a:t>ton</a:t>
            </a:r>
          </a:p>
          <a:p>
            <a:r>
              <a:rPr lang="en-US" altLang="ja-JP" sz="2800" dirty="0" smtClean="0"/>
              <a:t>   </a:t>
            </a:r>
            <a:r>
              <a:rPr lang="en-US" altLang="ja-JP" sz="2800" dirty="0" err="1" smtClean="0"/>
              <a:t>ν</a:t>
            </a:r>
            <a:r>
              <a:rPr lang="en-US" altLang="ja-JP" sz="2400" baseline="-25000" dirty="0" err="1" smtClean="0"/>
              <a:t>μ</a:t>
            </a:r>
            <a:r>
              <a:rPr lang="en-US" altLang="ja-JP" sz="2800" dirty="0" err="1">
                <a:sym typeface="Wingdings" panose="05000000000000000000" pitchFamily="2" charset="2"/>
              </a:rPr>
              <a:t></a:t>
            </a:r>
            <a:r>
              <a:rPr lang="en-US" altLang="ja-JP" sz="2800" dirty="0" err="1" smtClean="0"/>
              <a:t>ν</a:t>
            </a:r>
            <a:r>
              <a:rPr lang="en-US" altLang="ja-JP" sz="2400" baseline="-25000" dirty="0" err="1" smtClean="0"/>
              <a:t>τ</a:t>
            </a:r>
            <a:r>
              <a:rPr lang="en-US" altLang="ja-JP" sz="2800" dirty="0" smtClean="0"/>
              <a:t> oscillation, </a:t>
            </a:r>
            <a:r>
              <a:rPr lang="en-US" altLang="ja-JP" sz="2400" dirty="0" err="1"/>
              <a:t>ν</a:t>
            </a:r>
            <a:r>
              <a:rPr lang="en-US" altLang="ja-JP" sz="2000" baseline="-25000" dirty="0" err="1"/>
              <a:t>μ</a:t>
            </a:r>
            <a:r>
              <a:rPr lang="en-US" altLang="ja-JP" sz="2400" dirty="0" err="1">
                <a:sym typeface="Wingdings" panose="05000000000000000000" pitchFamily="2" charset="2"/>
              </a:rPr>
              <a:t></a:t>
            </a:r>
            <a:r>
              <a:rPr lang="en-US" altLang="ja-JP" sz="2400" dirty="0" err="1" smtClean="0"/>
              <a:t>ν</a:t>
            </a:r>
            <a:r>
              <a:rPr lang="en-US" altLang="ja-JP" sz="2000" baseline="-25000" dirty="0" err="1" smtClean="0"/>
              <a:t>e</a:t>
            </a:r>
            <a:r>
              <a:rPr lang="en-US" altLang="ja-JP" sz="2400" dirty="0"/>
              <a:t> oscillation</a:t>
            </a:r>
            <a:endParaRPr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90009" y="1628800"/>
            <a:ext cx="2002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Target Mass</a:t>
            </a:r>
            <a:endParaRPr kumimoji="1" lang="ja-JP" altLang="en-US" sz="2400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281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Backup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2726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900113" y="836613"/>
            <a:ext cx="406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>
                <a:latin typeface="Times New Roman" pitchFamily="18" charset="0"/>
              </a:rPr>
              <a:t>Cross sectional view of  an emulsion layer</a:t>
            </a:r>
            <a:endParaRPr lang="en-US" altLang="ja-JP" sz="1600">
              <a:latin typeface="Times New Roman" pitchFamily="18" charset="0"/>
            </a:endParaRP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549400" y="4667250"/>
            <a:ext cx="22288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ja-JP" sz="1600" b="1">
                <a:latin typeface="Times New Roman" pitchFamily="18" charset="0"/>
              </a:rPr>
              <a:t>30</a:t>
            </a:r>
            <a:r>
              <a:rPr lang="en-US" altLang="ja-JP" sz="1600" b="1">
                <a:latin typeface="Times New Roman" pitchFamily="18" charset="0"/>
              </a:rPr>
              <a:t>grains/100</a:t>
            </a:r>
            <a:r>
              <a:rPr lang="en-US" altLang="ja-JP" sz="1600" b="1">
                <a:latin typeface="Symbol" pitchFamily="18" charset="2"/>
              </a:rPr>
              <a:t>m</a:t>
            </a:r>
            <a:r>
              <a:rPr lang="en-US" altLang="ja-JP" sz="1600" b="1">
                <a:latin typeface="Times New Roman" pitchFamily="18" charset="0"/>
              </a:rPr>
              <a:t>m</a:t>
            </a:r>
          </a:p>
          <a:p>
            <a:r>
              <a:rPr lang="en-US" altLang="ja-JP" sz="1600" b="1">
                <a:latin typeface="Times New Roman" pitchFamily="18" charset="0"/>
              </a:rPr>
              <a:t>grain diameter ~ 0.6</a:t>
            </a:r>
            <a:r>
              <a:rPr lang="en-US" altLang="ja-JP" sz="1600" b="1">
                <a:latin typeface="Symbol" pitchFamily="18" charset="2"/>
              </a:rPr>
              <a:t>m</a:t>
            </a:r>
            <a:r>
              <a:rPr lang="en-US" altLang="ja-JP" sz="1600" b="1">
                <a:latin typeface="Times New Roman" pitchFamily="18" charset="0"/>
              </a:rPr>
              <a:t>m</a:t>
            </a:r>
            <a:endParaRPr lang="en-US" altLang="ja-JP" sz="1400" b="1">
              <a:latin typeface="Times New Roman" pitchFamily="18" charset="0"/>
            </a:endParaRP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5049838" y="985838"/>
            <a:ext cx="24304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>
                <a:latin typeface="Times New Roman" pitchFamily="18" charset="0"/>
              </a:rPr>
              <a:t>Ag grain after development</a:t>
            </a:r>
          </a:p>
        </p:txBody>
      </p:sp>
      <p:grpSp>
        <p:nvGrpSpPr>
          <p:cNvPr id="52252" name="Group 28"/>
          <p:cNvGrpSpPr>
            <a:grpSpLocks/>
          </p:cNvGrpSpPr>
          <p:nvPr/>
        </p:nvGrpSpPr>
        <p:grpSpPr bwMode="auto">
          <a:xfrm>
            <a:off x="969963" y="1314450"/>
            <a:ext cx="3181350" cy="3281363"/>
            <a:chOff x="672" y="912"/>
            <a:chExt cx="2170" cy="2067"/>
          </a:xfrm>
        </p:grpSpPr>
        <p:pic>
          <p:nvPicPr>
            <p:cNvPr id="52253" name="Picture 29" descr="grai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912"/>
              <a:ext cx="2170" cy="1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54" name="Text Box 30"/>
            <p:cNvSpPr txBox="1">
              <a:spLocks noChangeArrowheads="1"/>
            </p:cNvSpPr>
            <p:nvPr/>
          </p:nvSpPr>
          <p:spPr bwMode="auto">
            <a:xfrm>
              <a:off x="1440" y="2352"/>
              <a:ext cx="107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1600">
                  <a:latin typeface="Times New Roman" pitchFamily="18" charset="0"/>
                </a:rPr>
                <a:t>Compton Electron</a:t>
              </a:r>
            </a:p>
          </p:txBody>
        </p:sp>
        <p:sp>
          <p:nvSpPr>
            <p:cNvPr id="52255" name="Text Box 31"/>
            <p:cNvSpPr txBox="1">
              <a:spLocks noChangeArrowheads="1"/>
            </p:cNvSpPr>
            <p:nvPr/>
          </p:nvSpPr>
          <p:spPr bwMode="auto">
            <a:xfrm>
              <a:off x="2246" y="2055"/>
              <a:ext cx="34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>
                  <a:latin typeface="Times New Roman" pitchFamily="18" charset="0"/>
                </a:rPr>
                <a:t>Fog</a:t>
              </a:r>
            </a:p>
          </p:txBody>
        </p:sp>
        <p:sp>
          <p:nvSpPr>
            <p:cNvPr id="52256" name="Text Box 32"/>
            <p:cNvSpPr txBox="1">
              <a:spLocks noChangeArrowheads="1"/>
            </p:cNvSpPr>
            <p:nvPr/>
          </p:nvSpPr>
          <p:spPr bwMode="auto">
            <a:xfrm>
              <a:off x="1152" y="1329"/>
              <a:ext cx="83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>
                  <a:latin typeface="Times New Roman" pitchFamily="18" charset="0"/>
                </a:rPr>
                <a:t>M.I.P. Track</a:t>
              </a:r>
            </a:p>
          </p:txBody>
        </p:sp>
        <p:sp>
          <p:nvSpPr>
            <p:cNvPr id="52257" name="Text Box 33"/>
            <p:cNvSpPr txBox="1">
              <a:spLocks noChangeArrowheads="1"/>
            </p:cNvSpPr>
            <p:nvPr/>
          </p:nvSpPr>
          <p:spPr bwMode="auto">
            <a:xfrm>
              <a:off x="1488" y="2767"/>
              <a:ext cx="53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ja-JP" altLang="ja-JP" sz="1600" b="1">
                  <a:latin typeface="Times New Roman" pitchFamily="18" charset="0"/>
                </a:rPr>
                <a:t>100</a:t>
              </a:r>
              <a:r>
                <a:rPr lang="en-US" altLang="ja-JP" sz="1600" b="1">
                  <a:latin typeface="Symbol" pitchFamily="18" charset="2"/>
                </a:rPr>
                <a:t>m</a:t>
              </a:r>
              <a:r>
                <a:rPr lang="en-US" altLang="ja-JP" sz="1600" b="1">
                  <a:latin typeface="Times New Roman" pitchFamily="18" charset="0"/>
                </a:rPr>
                <a:t>m</a:t>
              </a:r>
              <a:endParaRPr lang="en-US" altLang="ja-JP" sz="1400">
                <a:latin typeface="Times New Roman" pitchFamily="18" charset="0"/>
              </a:endParaRPr>
            </a:p>
          </p:txBody>
        </p:sp>
        <p:sp>
          <p:nvSpPr>
            <p:cNvPr id="52258" name="Line 34"/>
            <p:cNvSpPr>
              <a:spLocks noChangeShapeType="1"/>
            </p:cNvSpPr>
            <p:nvPr/>
          </p:nvSpPr>
          <p:spPr bwMode="auto">
            <a:xfrm>
              <a:off x="1536" y="153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59" name="Line 35"/>
            <p:cNvSpPr>
              <a:spLocks noChangeShapeType="1"/>
            </p:cNvSpPr>
            <p:nvPr/>
          </p:nvSpPr>
          <p:spPr bwMode="auto">
            <a:xfrm flipH="1" flipV="1">
              <a:off x="2160" y="2064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60" name="Line 36"/>
            <p:cNvSpPr>
              <a:spLocks noChangeShapeType="1"/>
            </p:cNvSpPr>
            <p:nvPr/>
          </p:nvSpPr>
          <p:spPr bwMode="auto">
            <a:xfrm flipH="1" flipV="1">
              <a:off x="1344" y="2256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61" name="Line 37"/>
            <p:cNvSpPr>
              <a:spLocks noChangeShapeType="1"/>
            </p:cNvSpPr>
            <p:nvPr/>
          </p:nvSpPr>
          <p:spPr bwMode="auto">
            <a:xfrm>
              <a:off x="768" y="2736"/>
              <a:ext cx="19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4346575" y="1314450"/>
            <a:ext cx="4075113" cy="4344988"/>
            <a:chOff x="4346575" y="1314450"/>
            <a:chExt cx="4075113" cy="4344988"/>
          </a:xfrm>
        </p:grpSpPr>
        <p:pic>
          <p:nvPicPr>
            <p:cNvPr id="52229" name="Picture 5" descr="grain_dx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420938"/>
              <a:ext cx="2998788" cy="3238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230" name="Line 6"/>
            <p:cNvSpPr>
              <a:spLocks noChangeShapeType="1"/>
            </p:cNvSpPr>
            <p:nvPr/>
          </p:nvSpPr>
          <p:spPr bwMode="auto">
            <a:xfrm>
              <a:off x="4346575" y="1847850"/>
              <a:ext cx="31654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31" name="Line 7"/>
            <p:cNvSpPr>
              <a:spLocks noChangeShapeType="1"/>
            </p:cNvSpPr>
            <p:nvPr/>
          </p:nvSpPr>
          <p:spPr bwMode="auto">
            <a:xfrm>
              <a:off x="6316663" y="184785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33" name="Text Box 9"/>
            <p:cNvSpPr txBox="1">
              <a:spLocks noChangeArrowheads="1"/>
            </p:cNvSpPr>
            <p:nvPr/>
          </p:nvSpPr>
          <p:spPr bwMode="auto">
            <a:xfrm>
              <a:off x="6386513" y="1900238"/>
              <a:ext cx="3873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>
                  <a:latin typeface="Times New Roman" pitchFamily="18" charset="0"/>
                </a:rPr>
                <a:t>dx</a:t>
              </a:r>
            </a:p>
          </p:txBody>
        </p:sp>
        <p:grpSp>
          <p:nvGrpSpPr>
            <p:cNvPr id="52234" name="Group 10"/>
            <p:cNvGrpSpPr>
              <a:grpSpLocks/>
            </p:cNvGrpSpPr>
            <p:nvPr/>
          </p:nvGrpSpPr>
          <p:grpSpPr bwMode="auto">
            <a:xfrm>
              <a:off x="4557713" y="1466850"/>
              <a:ext cx="665162" cy="719138"/>
              <a:chOff x="3408" y="1440"/>
              <a:chExt cx="453" cy="453"/>
            </a:xfrm>
          </p:grpSpPr>
          <p:sp>
            <p:nvSpPr>
              <p:cNvPr id="52235" name="Oval 11"/>
              <p:cNvSpPr>
                <a:spLocks noChangeAspect="1" noChangeArrowheads="1"/>
              </p:cNvSpPr>
              <p:nvPr/>
            </p:nvSpPr>
            <p:spPr bwMode="auto">
              <a:xfrm>
                <a:off x="3408" y="1440"/>
                <a:ext cx="453" cy="45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grpSp>
            <p:nvGrpSpPr>
              <p:cNvPr id="52236" name="Group 12"/>
              <p:cNvGrpSpPr>
                <a:grpSpLocks noChangeAspect="1"/>
              </p:cNvGrpSpPr>
              <p:nvPr/>
            </p:nvGrpSpPr>
            <p:grpSpPr bwMode="auto">
              <a:xfrm>
                <a:off x="3600" y="1632"/>
                <a:ext cx="68" cy="68"/>
                <a:chOff x="2256" y="3888"/>
                <a:chExt cx="96" cy="96"/>
              </a:xfrm>
            </p:grpSpPr>
            <p:sp>
              <p:nvSpPr>
                <p:cNvPr id="52237" name="Line 13"/>
                <p:cNvSpPr>
                  <a:spLocks noChangeAspect="1" noChangeShapeType="1"/>
                </p:cNvSpPr>
                <p:nvPr/>
              </p:nvSpPr>
              <p:spPr bwMode="auto">
                <a:xfrm>
                  <a:off x="2256" y="3888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2238" name="Line 14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256" y="3888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52239" name="Group 15"/>
            <p:cNvGrpSpPr>
              <a:grpSpLocks/>
            </p:cNvGrpSpPr>
            <p:nvPr/>
          </p:nvGrpSpPr>
          <p:grpSpPr bwMode="auto">
            <a:xfrm>
              <a:off x="5538788" y="1709738"/>
              <a:ext cx="665162" cy="719137"/>
              <a:chOff x="3408" y="1440"/>
              <a:chExt cx="453" cy="453"/>
            </a:xfrm>
          </p:grpSpPr>
          <p:sp>
            <p:nvSpPr>
              <p:cNvPr id="52240" name="Oval 16"/>
              <p:cNvSpPr>
                <a:spLocks noChangeAspect="1" noChangeArrowheads="1"/>
              </p:cNvSpPr>
              <p:nvPr/>
            </p:nvSpPr>
            <p:spPr bwMode="auto">
              <a:xfrm>
                <a:off x="3408" y="1440"/>
                <a:ext cx="453" cy="45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grpSp>
            <p:nvGrpSpPr>
              <p:cNvPr id="52241" name="Group 17"/>
              <p:cNvGrpSpPr>
                <a:grpSpLocks noChangeAspect="1"/>
              </p:cNvGrpSpPr>
              <p:nvPr/>
            </p:nvGrpSpPr>
            <p:grpSpPr bwMode="auto">
              <a:xfrm>
                <a:off x="3600" y="1632"/>
                <a:ext cx="68" cy="68"/>
                <a:chOff x="2256" y="3888"/>
                <a:chExt cx="96" cy="96"/>
              </a:xfrm>
            </p:grpSpPr>
            <p:sp>
              <p:nvSpPr>
                <p:cNvPr id="52242" name="Line 18"/>
                <p:cNvSpPr>
                  <a:spLocks noChangeAspect="1" noChangeShapeType="1"/>
                </p:cNvSpPr>
                <p:nvPr/>
              </p:nvSpPr>
              <p:spPr bwMode="auto">
                <a:xfrm>
                  <a:off x="2256" y="3888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2243" name="Line 19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256" y="3888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52244" name="Group 20"/>
            <p:cNvGrpSpPr>
              <a:grpSpLocks/>
            </p:cNvGrpSpPr>
            <p:nvPr/>
          </p:nvGrpSpPr>
          <p:grpSpPr bwMode="auto">
            <a:xfrm>
              <a:off x="6597650" y="1390650"/>
              <a:ext cx="665163" cy="719138"/>
              <a:chOff x="3408" y="1440"/>
              <a:chExt cx="453" cy="453"/>
            </a:xfrm>
          </p:grpSpPr>
          <p:sp>
            <p:nvSpPr>
              <p:cNvPr id="52245" name="Oval 21"/>
              <p:cNvSpPr>
                <a:spLocks noChangeAspect="1" noChangeArrowheads="1"/>
              </p:cNvSpPr>
              <p:nvPr/>
            </p:nvSpPr>
            <p:spPr bwMode="auto">
              <a:xfrm>
                <a:off x="3408" y="1440"/>
                <a:ext cx="453" cy="45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grpSp>
            <p:nvGrpSpPr>
              <p:cNvPr id="52246" name="Group 22"/>
              <p:cNvGrpSpPr>
                <a:grpSpLocks noChangeAspect="1"/>
              </p:cNvGrpSpPr>
              <p:nvPr/>
            </p:nvGrpSpPr>
            <p:grpSpPr bwMode="auto">
              <a:xfrm>
                <a:off x="3600" y="1632"/>
                <a:ext cx="68" cy="68"/>
                <a:chOff x="2256" y="3888"/>
                <a:chExt cx="96" cy="96"/>
              </a:xfrm>
            </p:grpSpPr>
            <p:sp>
              <p:nvSpPr>
                <p:cNvPr id="52247" name="Line 23"/>
                <p:cNvSpPr>
                  <a:spLocks noChangeAspect="1" noChangeShapeType="1"/>
                </p:cNvSpPr>
                <p:nvPr/>
              </p:nvSpPr>
              <p:spPr bwMode="auto">
                <a:xfrm>
                  <a:off x="2256" y="3888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2248" name="Line 24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256" y="3888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</p:grpSp>
        <p:sp>
          <p:nvSpPr>
            <p:cNvPr id="52249" name="Line 25"/>
            <p:cNvSpPr>
              <a:spLocks noChangeShapeType="1"/>
            </p:cNvSpPr>
            <p:nvPr/>
          </p:nvSpPr>
          <p:spPr bwMode="auto">
            <a:xfrm>
              <a:off x="5964238" y="2076450"/>
              <a:ext cx="42227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50" name="Text Box 26"/>
            <p:cNvSpPr txBox="1">
              <a:spLocks noChangeArrowheads="1"/>
            </p:cNvSpPr>
            <p:nvPr/>
          </p:nvSpPr>
          <p:spPr bwMode="auto">
            <a:xfrm>
              <a:off x="5883275" y="5235575"/>
              <a:ext cx="157163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ja-JP" altLang="ja-JP" sz="1600">
                <a:latin typeface="Times New Roman" pitchFamily="18" charset="0"/>
              </a:endParaRPr>
            </a:p>
          </p:txBody>
        </p:sp>
        <p:sp>
          <p:nvSpPr>
            <p:cNvPr id="52251" name="Text Box 27"/>
            <p:cNvSpPr txBox="1">
              <a:spLocks noChangeArrowheads="1"/>
            </p:cNvSpPr>
            <p:nvPr/>
          </p:nvSpPr>
          <p:spPr bwMode="auto">
            <a:xfrm>
              <a:off x="5003800" y="2924175"/>
              <a:ext cx="162877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1800" b="1">
                  <a:solidFill>
                    <a:srgbClr val="CC0000"/>
                  </a:solidFill>
                  <a:latin typeface="Symbol" pitchFamily="18" charset="2"/>
                </a:rPr>
                <a:t>s</a:t>
              </a:r>
              <a:r>
                <a:rPr lang="en-US" altLang="ja-JP" sz="1800" b="1" i="1">
                  <a:solidFill>
                    <a:srgbClr val="CC0000"/>
                  </a:solidFill>
                  <a:latin typeface="Symbol" pitchFamily="18" charset="2"/>
                </a:rPr>
                <a:t> </a:t>
              </a:r>
              <a:r>
                <a:rPr lang="en-US" altLang="ja-JP" sz="1800" b="1">
                  <a:solidFill>
                    <a:srgbClr val="CC0000"/>
                  </a:solidFill>
                  <a:latin typeface="Times New Roman" pitchFamily="18" charset="0"/>
                </a:rPr>
                <a:t>= 0.06</a:t>
              </a:r>
              <a:r>
                <a:rPr lang="en-US" altLang="ja-JP" sz="1800" b="1">
                  <a:solidFill>
                    <a:srgbClr val="CC0000"/>
                  </a:solidFill>
                  <a:latin typeface="Symbol" pitchFamily="18" charset="2"/>
                </a:rPr>
                <a:t>m</a:t>
              </a:r>
              <a:r>
                <a:rPr lang="en-US" altLang="ja-JP" sz="1800" b="1">
                  <a:solidFill>
                    <a:srgbClr val="CC0000"/>
                  </a:solidFill>
                  <a:latin typeface="Times New Roman" pitchFamily="18" charset="0"/>
                </a:rPr>
                <a:t>m</a:t>
              </a:r>
              <a:endParaRPr lang="en-US" altLang="ja-JP" sz="1600">
                <a:latin typeface="Times New Roman" pitchFamily="18" charset="0"/>
              </a:endParaRPr>
            </a:p>
          </p:txBody>
        </p:sp>
        <p:sp>
          <p:nvSpPr>
            <p:cNvPr id="52262" name="Line 38"/>
            <p:cNvSpPr>
              <a:spLocks noChangeShapeType="1"/>
            </p:cNvSpPr>
            <p:nvPr/>
          </p:nvSpPr>
          <p:spPr bwMode="auto">
            <a:xfrm flipH="1">
              <a:off x="5964238" y="1314450"/>
              <a:ext cx="141287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63" name="Text Box 39"/>
            <p:cNvSpPr txBox="1">
              <a:spLocks noChangeArrowheads="1"/>
            </p:cNvSpPr>
            <p:nvPr/>
          </p:nvSpPr>
          <p:spPr bwMode="auto">
            <a:xfrm>
              <a:off x="7197725" y="1874838"/>
              <a:ext cx="1223963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>
                  <a:latin typeface="Times New Roman" pitchFamily="18" charset="0"/>
                </a:rPr>
                <a:t>M.I.P. Track</a:t>
              </a:r>
            </a:p>
          </p:txBody>
        </p:sp>
      </p:grpSp>
      <p:sp>
        <p:nvSpPr>
          <p:cNvPr id="52266" name="Rectangle 42"/>
          <p:cNvSpPr>
            <a:spLocks noChangeArrowheads="1"/>
          </p:cNvSpPr>
          <p:nvPr/>
        </p:nvSpPr>
        <p:spPr bwMode="auto">
          <a:xfrm>
            <a:off x="468313" y="-1714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/>
              <a:t>Intrinsic position resolution</a:t>
            </a:r>
          </a:p>
        </p:txBody>
      </p:sp>
      <p:sp>
        <p:nvSpPr>
          <p:cNvPr id="52267" name="Text Box 43"/>
          <p:cNvSpPr txBox="1">
            <a:spLocks noChangeArrowheads="1"/>
          </p:cNvSpPr>
          <p:nvPr/>
        </p:nvSpPr>
        <p:spPr bwMode="auto">
          <a:xfrm>
            <a:off x="250825" y="5805488"/>
            <a:ext cx="8424863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FF0000"/>
                </a:solidFill>
              </a:rPr>
              <a:t>One Emulsion Layer = vector chamber</a:t>
            </a:r>
            <a:r>
              <a:rPr lang="en-US" altLang="ja-JP"/>
              <a:t> with </a:t>
            </a:r>
            <a:r>
              <a:rPr lang="en-US" altLang="ja-JP">
                <a:solidFill>
                  <a:srgbClr val="33CC33"/>
                </a:solidFill>
              </a:rPr>
              <a:t> </a:t>
            </a:r>
            <a:r>
              <a:rPr lang="en-US" altLang="ja-JP">
                <a:solidFill>
                  <a:srgbClr val="0000FF"/>
                </a:solidFill>
              </a:rPr>
              <a:t>60nm</a:t>
            </a:r>
            <a:r>
              <a:rPr lang="en-US" altLang="ja-JP">
                <a:solidFill>
                  <a:srgbClr val="33CC33"/>
                </a:solidFill>
              </a:rPr>
              <a:t> </a:t>
            </a:r>
            <a:r>
              <a:rPr lang="en-US" altLang="ja-JP"/>
              <a:t>position resolution </a:t>
            </a:r>
          </a:p>
          <a:p>
            <a:pPr>
              <a:spcBef>
                <a:spcPct val="50000"/>
              </a:spcBef>
            </a:pPr>
            <a:r>
              <a:rPr lang="en-US" altLang="ja-JP"/>
              <a:t>        &amp;     </a:t>
            </a:r>
            <a:r>
              <a:rPr lang="en-US" altLang="ja-JP">
                <a:solidFill>
                  <a:srgbClr val="0000FF"/>
                </a:solidFill>
              </a:rPr>
              <a:t>~1mrad</a:t>
            </a:r>
            <a:r>
              <a:rPr lang="en-US" altLang="ja-JP"/>
              <a:t> Angular resolution (100micron layer)</a:t>
            </a:r>
          </a:p>
        </p:txBody>
      </p:sp>
    </p:spTree>
    <p:extLst>
      <p:ext uri="{BB962C8B-B14F-4D97-AF65-F5344CB8AC3E}">
        <p14:creationId xmlns:p14="http://schemas.microsoft.com/office/powerpoint/2010/main" val="202161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-171450"/>
            <a:ext cx="7885112" cy="1143000"/>
          </a:xfrm>
        </p:spPr>
        <p:txBody>
          <a:bodyPr>
            <a:normAutofit fontScale="90000"/>
          </a:bodyPr>
          <a:lstStyle/>
          <a:p>
            <a:r>
              <a:rPr lang="en-US" altLang="ja-JP">
                <a:solidFill>
                  <a:schemeClr val="accent2"/>
                </a:solidFill>
                <a:latin typeface="Trebuchet MS" pitchFamily="34" charset="0"/>
              </a:rPr>
              <a:t>Electron energy measurement</a:t>
            </a:r>
          </a:p>
        </p:txBody>
      </p:sp>
      <p:pic>
        <p:nvPicPr>
          <p:cNvPr id="71683" name="Picture 3" descr="trace211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33528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4" name="Picture 4" descr="trace03325"/>
          <p:cNvPicPr>
            <a:picLocks noChangeAspect="1" noChangeArrowheads="1"/>
          </p:cNvPicPr>
          <p:nvPr>
            <p:ph type="subTitle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544888"/>
            <a:ext cx="3352800" cy="177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685" name="Picture 5" descr="ns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43000"/>
            <a:ext cx="4687888" cy="45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6" name="Line 6"/>
          <p:cNvSpPr>
            <a:spLocks noChangeShapeType="1"/>
          </p:cNvSpPr>
          <p:nvPr/>
        </p:nvSpPr>
        <p:spPr bwMode="auto">
          <a:xfrm>
            <a:off x="5181600" y="1981200"/>
            <a:ext cx="2286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4800600" y="1600200"/>
            <a:ext cx="658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FF0000"/>
                </a:solidFill>
                <a:latin typeface="Times New Roman" pitchFamily="18" charset="0"/>
              </a:rPr>
              <a:t>MC</a:t>
            </a:r>
          </a:p>
        </p:txBody>
      </p:sp>
      <p:sp>
        <p:nvSpPr>
          <p:cNvPr id="71688" name="Line 8"/>
          <p:cNvSpPr>
            <a:spLocks noChangeShapeType="1"/>
          </p:cNvSpPr>
          <p:nvPr/>
        </p:nvSpPr>
        <p:spPr bwMode="auto">
          <a:xfrm flipH="1" flipV="1">
            <a:off x="5943600" y="1828800"/>
            <a:ext cx="457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689" name="Text Box 9"/>
          <p:cNvSpPr txBox="1">
            <a:spLocks noChangeArrowheads="1"/>
          </p:cNvSpPr>
          <p:nvPr/>
        </p:nvSpPr>
        <p:spPr bwMode="auto">
          <a:xfrm>
            <a:off x="6477000" y="1752600"/>
            <a:ext cx="75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latin typeface="Times New Roman" pitchFamily="18" charset="0"/>
              </a:rPr>
              <a:t>Data</a:t>
            </a:r>
          </a:p>
        </p:txBody>
      </p:sp>
      <p:graphicFrame>
        <p:nvGraphicFramePr>
          <p:cNvPr id="71690" name="Object 10"/>
          <p:cNvGraphicFramePr>
            <a:graphicFrameLocks noChangeAspect="1"/>
          </p:cNvGraphicFramePr>
          <p:nvPr/>
        </p:nvGraphicFramePr>
        <p:xfrm>
          <a:off x="3886200" y="5638800"/>
          <a:ext cx="2057400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数式" r:id="rId6" imgW="1054080" imgH="444240" progId="Equation.3">
                  <p:embed/>
                </p:oleObj>
              </mc:Choice>
              <mc:Fallback>
                <p:oleObj name="数式" r:id="rId6" imgW="105408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5638800"/>
                        <a:ext cx="2057400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91" name="Text Box 11"/>
          <p:cNvSpPr txBox="1">
            <a:spLocks noChangeArrowheads="1"/>
          </p:cNvSpPr>
          <p:nvPr/>
        </p:nvSpPr>
        <p:spPr bwMode="auto">
          <a:xfrm>
            <a:off x="6019800" y="5867400"/>
            <a:ext cx="1582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  <a:latin typeface="Times New Roman" pitchFamily="18" charset="0"/>
              </a:rPr>
              <a:t>@ a few GeV</a:t>
            </a:r>
          </a:p>
        </p:txBody>
      </p:sp>
      <p:sp>
        <p:nvSpPr>
          <p:cNvPr id="71692" name="Text Box 12"/>
          <p:cNvSpPr txBox="1">
            <a:spLocks noChangeArrowheads="1"/>
          </p:cNvSpPr>
          <p:nvPr/>
        </p:nvSpPr>
        <p:spPr bwMode="auto">
          <a:xfrm>
            <a:off x="304800" y="5562600"/>
            <a:ext cx="3098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00CC00"/>
                </a:solidFill>
                <a:latin typeface="Times New Roman" pitchFamily="18" charset="0"/>
              </a:rPr>
              <a:t>Energy determination</a:t>
            </a:r>
          </a:p>
          <a:p>
            <a:r>
              <a:rPr lang="en-US" altLang="ja-JP" sz="2400">
                <a:solidFill>
                  <a:srgbClr val="00CC00"/>
                </a:solidFill>
                <a:latin typeface="Times New Roman" pitchFamily="18" charset="0"/>
              </a:rPr>
              <a:t> by calorimetric method</a:t>
            </a:r>
          </a:p>
          <a:p>
            <a:r>
              <a:rPr lang="en-US" altLang="ja-JP" sz="2400">
                <a:solidFill>
                  <a:srgbClr val="00CC00"/>
                </a:solidFill>
                <a:latin typeface="Times New Roman" pitchFamily="18" charset="0"/>
              </a:rPr>
              <a:t>( in study)</a:t>
            </a:r>
          </a:p>
        </p:txBody>
      </p:sp>
      <p:sp>
        <p:nvSpPr>
          <p:cNvPr id="71693" name="Text Box 13"/>
          <p:cNvSpPr txBox="1">
            <a:spLocks noChangeArrowheads="1"/>
          </p:cNvSpPr>
          <p:nvPr/>
        </p:nvSpPr>
        <p:spPr bwMode="auto">
          <a:xfrm>
            <a:off x="6732588" y="765175"/>
            <a:ext cx="2232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800" b="1">
                <a:latin typeface="Times New Roman" pitchFamily="18" charset="0"/>
              </a:rPr>
              <a:t>Test exp. @ CERN</a:t>
            </a:r>
            <a:r>
              <a:rPr lang="en-US" altLang="ja-JP" sz="1800"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119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5043C-3941-4D56-A828-551273264B7A}" type="slidenum">
              <a:rPr lang="en-US" altLang="ja-JP"/>
              <a:pPr/>
              <a:t>33</a:t>
            </a:fld>
            <a:endParaRPr lang="en-US" altLang="ja-JP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836612"/>
          </a:xfrm>
        </p:spPr>
        <p:txBody>
          <a:bodyPr/>
          <a:lstStyle/>
          <a:p>
            <a:r>
              <a:rPr lang="en-US" altLang="ja-JP" sz="3600">
                <a:latin typeface="Symbol" pitchFamily="18" charset="2"/>
              </a:rPr>
              <a:t>n</a:t>
            </a:r>
            <a:r>
              <a:rPr lang="en-US" altLang="ja-JP" sz="3600" baseline="-22000"/>
              <a:t>e</a:t>
            </a:r>
            <a:r>
              <a:rPr lang="en-US" altLang="ja-JP" sz="3600"/>
              <a:t> energy estimation</a:t>
            </a: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2051721" y="5516563"/>
            <a:ext cx="4825330" cy="7239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/>
              <a:t> Energy resolution</a:t>
            </a:r>
          </a:p>
          <a:p>
            <a:r>
              <a:rPr lang="en-US" altLang="ja-JP" sz="2000"/>
              <a:t>         </a:t>
            </a:r>
            <a:r>
              <a:rPr lang="en-US" altLang="ja-JP" sz="2000">
                <a:latin typeface="Symbol" pitchFamily="18" charset="2"/>
              </a:rPr>
              <a:t>D</a:t>
            </a:r>
            <a:r>
              <a:rPr lang="en-US" altLang="ja-JP" sz="2000"/>
              <a:t>E / E = 0.37 + 0.74 / sqrt(E)</a:t>
            </a:r>
          </a:p>
        </p:txBody>
      </p:sp>
      <p:grpSp>
        <p:nvGrpSpPr>
          <p:cNvPr id="62480" name="Group 16"/>
          <p:cNvGrpSpPr>
            <a:grpSpLocks/>
          </p:cNvGrpSpPr>
          <p:nvPr/>
        </p:nvGrpSpPr>
        <p:grpSpPr bwMode="auto">
          <a:xfrm>
            <a:off x="5076825" y="1412875"/>
            <a:ext cx="3509963" cy="3395663"/>
            <a:chOff x="3198" y="1042"/>
            <a:chExt cx="2211" cy="2139"/>
          </a:xfrm>
        </p:grpSpPr>
        <p:pic>
          <p:nvPicPr>
            <p:cNvPr id="6246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3" y="1065"/>
              <a:ext cx="2156" cy="2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472" name="Text Box 8"/>
            <p:cNvSpPr txBox="1">
              <a:spLocks noChangeArrowheads="1"/>
            </p:cNvSpPr>
            <p:nvPr/>
          </p:nvSpPr>
          <p:spPr bwMode="auto">
            <a:xfrm rot="16200000">
              <a:off x="2473" y="1978"/>
              <a:ext cx="1623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/>
                <a:t>E</a:t>
              </a:r>
              <a:r>
                <a:rPr lang="en-US" altLang="ja-JP" sz="1200">
                  <a:latin typeface="Symbol" pitchFamily="18" charset="2"/>
                </a:rPr>
                <a:t>n</a:t>
              </a:r>
              <a:r>
                <a:rPr lang="en-US" altLang="ja-JP" sz="1200"/>
                <a:t> reconstructed by TT (MC) [GeV]</a:t>
              </a:r>
            </a:p>
          </p:txBody>
        </p:sp>
        <p:sp>
          <p:nvSpPr>
            <p:cNvPr id="62473" name="Text Box 9"/>
            <p:cNvSpPr txBox="1">
              <a:spLocks noChangeArrowheads="1"/>
            </p:cNvSpPr>
            <p:nvPr/>
          </p:nvSpPr>
          <p:spPr bwMode="auto">
            <a:xfrm>
              <a:off x="4394" y="3008"/>
              <a:ext cx="1005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/>
                <a:t>E</a:t>
              </a:r>
              <a:r>
                <a:rPr lang="en-US" altLang="ja-JP" sz="1200">
                  <a:latin typeface="Symbol" pitchFamily="18" charset="2"/>
                </a:rPr>
                <a:t>n</a:t>
              </a:r>
              <a:r>
                <a:rPr lang="en-US" altLang="ja-JP" sz="1200"/>
                <a:t> of MC truth [GeV]</a:t>
              </a:r>
            </a:p>
          </p:txBody>
        </p:sp>
        <p:sp>
          <p:nvSpPr>
            <p:cNvPr id="62474" name="Rectangle 10"/>
            <p:cNvSpPr>
              <a:spLocks noChangeArrowheads="1"/>
            </p:cNvSpPr>
            <p:nvPr/>
          </p:nvSpPr>
          <p:spPr bwMode="auto">
            <a:xfrm>
              <a:off x="3243" y="1042"/>
              <a:ext cx="817" cy="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62484" name="Group 20"/>
          <p:cNvGrpSpPr>
            <a:grpSpLocks/>
          </p:cNvGrpSpPr>
          <p:nvPr/>
        </p:nvGrpSpPr>
        <p:grpSpPr bwMode="auto">
          <a:xfrm>
            <a:off x="755650" y="1773238"/>
            <a:ext cx="3889375" cy="2808288"/>
            <a:chOff x="476" y="1208"/>
            <a:chExt cx="2450" cy="1769"/>
          </a:xfrm>
        </p:grpSpPr>
        <p:sp>
          <p:nvSpPr>
            <p:cNvPr id="62470" name="Text Box 6"/>
            <p:cNvSpPr txBox="1">
              <a:spLocks noChangeArrowheads="1"/>
            </p:cNvSpPr>
            <p:nvPr/>
          </p:nvSpPr>
          <p:spPr bwMode="auto">
            <a:xfrm>
              <a:off x="476" y="1208"/>
              <a:ext cx="2450" cy="1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FontTx/>
                <a:buChar char="•"/>
              </a:pPr>
              <a:r>
                <a:rPr lang="en-US" altLang="ja-JP" sz="1800" dirty="0"/>
                <a:t> Reconstruct the energy </a:t>
              </a:r>
            </a:p>
            <a:p>
              <a:r>
                <a:rPr lang="en-US" altLang="ja-JP" sz="1800" dirty="0"/>
                <a:t>  deposition (</a:t>
              </a:r>
              <a:r>
                <a:rPr lang="en-US" altLang="ja-JP" sz="1800" dirty="0" err="1"/>
                <a:t>E</a:t>
              </a:r>
              <a:r>
                <a:rPr lang="en-US" altLang="ja-JP" sz="1800" baseline="-20000" dirty="0" err="1"/>
                <a:t>vis</a:t>
              </a:r>
              <a:r>
                <a:rPr lang="en-US" altLang="ja-JP" sz="1800" dirty="0"/>
                <a:t>) in Target Tracker.</a:t>
              </a:r>
            </a:p>
            <a:p>
              <a:endParaRPr lang="en-US" altLang="ja-JP" sz="1800" dirty="0"/>
            </a:p>
            <a:p>
              <a:pPr>
                <a:buFontTx/>
                <a:buChar char="•"/>
              </a:pPr>
              <a:r>
                <a:rPr lang="en-US" altLang="ja-JP" sz="1800" dirty="0"/>
                <a:t> Obtain the fitting parameter from </a:t>
              </a:r>
            </a:p>
            <a:p>
              <a:r>
                <a:rPr lang="en-US" altLang="ja-JP" sz="1800" dirty="0"/>
                <a:t>  </a:t>
              </a:r>
              <a:r>
                <a:rPr lang="en-US" altLang="ja-JP" sz="1800" dirty="0" err="1"/>
                <a:t>E</a:t>
              </a:r>
              <a:r>
                <a:rPr lang="en-US" altLang="ja-JP" sz="1800" baseline="-20000" dirty="0" err="1"/>
                <a:t>vis</a:t>
              </a:r>
              <a:r>
                <a:rPr lang="en-US" altLang="ja-JP" sz="1800" baseline="-20000" dirty="0"/>
                <a:t> </a:t>
              </a:r>
              <a:r>
                <a:rPr lang="en-US" altLang="ja-JP" sz="1800" dirty="0"/>
                <a:t>to reconstructed </a:t>
              </a:r>
              <a:r>
                <a:rPr lang="en-US" altLang="ja-JP" sz="1800" dirty="0">
                  <a:latin typeface="Symbol" pitchFamily="18" charset="2"/>
                </a:rPr>
                <a:t>n</a:t>
              </a:r>
              <a:r>
                <a:rPr lang="en-US" altLang="ja-JP" sz="1800" baseline="-18000" dirty="0"/>
                <a:t>e</a:t>
              </a:r>
              <a:r>
                <a:rPr lang="en-US" altLang="ja-JP" sz="1800" dirty="0"/>
                <a:t> energy  </a:t>
              </a:r>
            </a:p>
            <a:p>
              <a:r>
                <a:rPr lang="en-US" altLang="ja-JP" sz="1800" dirty="0"/>
                <a:t>  (</a:t>
              </a:r>
              <a:r>
                <a:rPr lang="en-US" altLang="ja-JP" sz="1800" dirty="0" err="1"/>
                <a:t>E</a:t>
              </a:r>
              <a:r>
                <a:rPr lang="en-US" altLang="ja-JP" sz="1800" baseline="-22000" dirty="0" err="1">
                  <a:latin typeface="Symbol" pitchFamily="18" charset="2"/>
                </a:rPr>
                <a:t>n</a:t>
              </a:r>
              <a:r>
                <a:rPr lang="en-US" altLang="ja-JP" sz="1800" baseline="-22000" dirty="0" err="1"/>
                <a:t>e_rec</a:t>
              </a:r>
              <a:r>
                <a:rPr lang="en-US" altLang="ja-JP" sz="1800" dirty="0"/>
                <a:t>) through the MC simulation.</a:t>
              </a:r>
            </a:p>
            <a:p>
              <a:endParaRPr lang="en-US" altLang="ja-JP" sz="1800" dirty="0"/>
            </a:p>
            <a:p>
              <a:endParaRPr lang="en-US" altLang="ja-JP" sz="1800" dirty="0"/>
            </a:p>
            <a:p>
              <a:r>
                <a:rPr lang="en-US" altLang="ja-JP" sz="1800" dirty="0"/>
                <a:t>           Estimate the </a:t>
              </a:r>
              <a:r>
                <a:rPr lang="en-US" altLang="ja-JP" sz="1800" dirty="0" err="1"/>
                <a:t>E</a:t>
              </a:r>
              <a:r>
                <a:rPr lang="en-US" altLang="ja-JP" sz="1800" baseline="-20000" dirty="0" err="1">
                  <a:latin typeface="Symbol" pitchFamily="18" charset="2"/>
                </a:rPr>
                <a:t>n</a:t>
              </a:r>
              <a:r>
                <a:rPr lang="en-US" altLang="ja-JP" sz="1800" baseline="-20000" dirty="0" err="1"/>
                <a:t>e_rec</a:t>
              </a:r>
              <a:r>
                <a:rPr lang="en-US" altLang="ja-JP" sz="1800" baseline="-20000" dirty="0"/>
                <a:t> </a:t>
              </a:r>
            </a:p>
            <a:p>
              <a:endParaRPr lang="en-US" altLang="ja-JP" sz="1800" baseline="-20000" dirty="0"/>
            </a:p>
          </p:txBody>
        </p:sp>
        <p:sp>
          <p:nvSpPr>
            <p:cNvPr id="62477" name="AutoShape 13"/>
            <p:cNvSpPr>
              <a:spLocks noChangeArrowheads="1"/>
            </p:cNvSpPr>
            <p:nvPr/>
          </p:nvSpPr>
          <p:spPr bwMode="auto">
            <a:xfrm>
              <a:off x="1519" y="2796"/>
              <a:ext cx="181" cy="181"/>
            </a:xfrm>
            <a:prstGeom prst="downArrow">
              <a:avLst>
                <a:gd name="adj1" fmla="val 50000"/>
                <a:gd name="adj2" fmla="val 25000"/>
              </a:avLst>
            </a:prstGeom>
            <a:noFill/>
            <a:ln w="254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ja-JP" altLang="en-US"/>
            </a:p>
          </p:txBody>
        </p:sp>
      </p:grpSp>
      <p:sp>
        <p:nvSpPr>
          <p:cNvPr id="62483" name="AutoShape 19"/>
          <p:cNvSpPr>
            <a:spLocks noChangeArrowheads="1"/>
          </p:cNvSpPr>
          <p:nvPr/>
        </p:nvSpPr>
        <p:spPr bwMode="auto">
          <a:xfrm rot="7519892">
            <a:off x="5725319" y="4941094"/>
            <a:ext cx="1008063" cy="3587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5214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AA01A-400D-46DB-AB4E-AA8CF629B58A}" type="slidenum">
              <a:rPr lang="en-US" altLang="ja-JP"/>
              <a:pPr/>
              <a:t>34</a:t>
            </a:fld>
            <a:endParaRPr lang="en-US" altLang="ja-JP"/>
          </a:p>
        </p:txBody>
      </p:sp>
      <p:sp>
        <p:nvSpPr>
          <p:cNvPr id="39938" name="タイトル 7"/>
          <p:cNvSpPr>
            <a:spLocks noGrp="1"/>
          </p:cNvSpPr>
          <p:nvPr>
            <p:ph type="title" idx="4294967295"/>
          </p:nvPr>
        </p:nvSpPr>
        <p:spPr>
          <a:xfrm>
            <a:off x="539750" y="188913"/>
            <a:ext cx="8229600" cy="777875"/>
          </a:xfrm>
        </p:spPr>
        <p:txBody>
          <a:bodyPr/>
          <a:lstStyle/>
          <a:p>
            <a:r>
              <a:rPr lang="en-US" altLang="ja-JP" sz="3600"/>
              <a:t>OPERA </a:t>
            </a:r>
            <a:r>
              <a:rPr lang="en-US" altLang="ja-JP" sz="3600">
                <a:latin typeface="Symbol" pitchFamily="18" charset="2"/>
              </a:rPr>
              <a:t>n</a:t>
            </a:r>
            <a:r>
              <a:rPr lang="en-US" altLang="ja-JP" sz="3600" baseline="-18000">
                <a:latin typeface="Symbol" pitchFamily="18" charset="2"/>
              </a:rPr>
              <a:t>m</a:t>
            </a:r>
            <a:r>
              <a:rPr lang="en-US" altLang="ja-JP" sz="3600">
                <a:latin typeface="Symbol" pitchFamily="18" charset="2"/>
              </a:rPr>
              <a:t>-&gt;n</a:t>
            </a:r>
            <a:r>
              <a:rPr lang="en-US" altLang="ja-JP" sz="3600" baseline="-18000"/>
              <a:t>e</a:t>
            </a:r>
            <a:r>
              <a:rPr lang="en-US" altLang="ja-JP" sz="3600"/>
              <a:t> oscillation results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6228184" y="765175"/>
            <a:ext cx="2603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ja-JP" sz="1800" dirty="0">
                <a:solidFill>
                  <a:srgbClr val="000000"/>
                </a:solidFill>
              </a:rPr>
              <a:t>(in 2008+2009 data set)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611188" y="1125538"/>
            <a:ext cx="6337076" cy="1200329"/>
          </a:xfrm>
          <a:prstGeom prst="rect">
            <a:avLst/>
          </a:prstGeom>
          <a:solidFill>
            <a:srgbClr val="CC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800" dirty="0"/>
              <a:t>2 flavor mixing model for non-standard oscillation with a dominant mass </a:t>
            </a:r>
            <a:r>
              <a:rPr lang="en-US" altLang="ja-JP" sz="1800" dirty="0" smtClean="0"/>
              <a:t>scale</a:t>
            </a:r>
          </a:p>
          <a:p>
            <a:r>
              <a:rPr lang="en-US" altLang="ja-JP" dirty="0"/>
              <a:t>(analysis for LSND-</a:t>
            </a:r>
            <a:r>
              <a:rPr lang="en-US" altLang="ja-JP" dirty="0" err="1"/>
              <a:t>MiniBooNE</a:t>
            </a:r>
            <a:r>
              <a:rPr lang="en-US" altLang="ja-JP" dirty="0"/>
              <a:t> observation results)</a:t>
            </a:r>
          </a:p>
          <a:p>
            <a:endParaRPr lang="en-US" altLang="ja-JP" sz="1800" dirty="0"/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>
            <a:lum bright="-4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376636"/>
            <a:ext cx="5905500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4251819" y="6239053"/>
            <a:ext cx="30812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1400" dirty="0"/>
              <a:t>Upper limit (90%C.L.) @large</a:t>
            </a:r>
            <a:r>
              <a:rPr lang="en-US" altLang="ja-JP" sz="1400" dirty="0">
                <a:latin typeface="Symbol" pitchFamily="18" charset="2"/>
              </a:rPr>
              <a:t>D</a:t>
            </a:r>
            <a:r>
              <a:rPr lang="en-US" altLang="ja-JP" sz="1400" dirty="0"/>
              <a:t>m</a:t>
            </a:r>
            <a:r>
              <a:rPr lang="en-US" altLang="ja-JP" sz="1400" baseline="30000" dirty="0"/>
              <a:t>2</a:t>
            </a:r>
            <a:r>
              <a:rPr lang="en-US" altLang="ja-JP" sz="1800" dirty="0"/>
              <a:t> </a:t>
            </a:r>
          </a:p>
          <a:p>
            <a:pPr algn="ctr"/>
            <a:r>
              <a:rPr lang="en-US" altLang="ja-JP" sz="1800" dirty="0" smtClean="0"/>
              <a:t>sin</a:t>
            </a:r>
            <a:r>
              <a:rPr lang="en-US" altLang="ja-JP" sz="1800" baseline="22000" dirty="0" smtClean="0"/>
              <a:t>2</a:t>
            </a:r>
            <a:r>
              <a:rPr lang="en-US" altLang="ja-JP" sz="1800" dirty="0" smtClean="0"/>
              <a:t>(2</a:t>
            </a:r>
            <a:r>
              <a:rPr lang="en-US" altLang="ja-JP" sz="1800" dirty="0" smtClean="0">
                <a:latin typeface="Symbol" pitchFamily="18" charset="2"/>
              </a:rPr>
              <a:t>q</a:t>
            </a:r>
            <a:r>
              <a:rPr lang="en-US" altLang="ja-JP" baseline="-25000" dirty="0" smtClean="0"/>
              <a:t>new</a:t>
            </a:r>
            <a:r>
              <a:rPr lang="en-US" altLang="ja-JP" dirty="0" smtClean="0"/>
              <a:t>) </a:t>
            </a:r>
            <a:r>
              <a:rPr lang="en-US" altLang="ja-JP" sz="1800" dirty="0"/>
              <a:t>= 7.2 x 10</a:t>
            </a:r>
            <a:r>
              <a:rPr lang="en-US" altLang="ja-JP" sz="1800" baseline="26000" dirty="0"/>
              <a:t>-3</a:t>
            </a:r>
          </a:p>
        </p:txBody>
      </p:sp>
      <p:sp>
        <p:nvSpPr>
          <p:cNvPr id="39943" name="Line 7"/>
          <p:cNvSpPr>
            <a:spLocks noChangeShapeType="1"/>
          </p:cNvSpPr>
          <p:nvPr/>
        </p:nvSpPr>
        <p:spPr bwMode="auto">
          <a:xfrm>
            <a:off x="4211638" y="4221163"/>
            <a:ext cx="0" cy="15128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35496" y="4797152"/>
            <a:ext cx="262604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 err="1"/>
              <a:t>N</a:t>
            </a:r>
            <a:r>
              <a:rPr lang="en-US" altLang="ja-JP" baseline="-20000" dirty="0" err="1"/>
              <a:t>expBG</a:t>
            </a:r>
            <a:r>
              <a:rPr lang="en-US" altLang="ja-JP" dirty="0"/>
              <a:t> = 9.4</a:t>
            </a:r>
            <a:r>
              <a:rPr lang="en-US" altLang="ja-JP" dirty="0">
                <a:cs typeface="Arial" pitchFamily="34" charset="0"/>
              </a:rPr>
              <a:t>±</a:t>
            </a:r>
            <a:r>
              <a:rPr lang="en-US" altLang="ja-JP" dirty="0"/>
              <a:t>1.3(sys)</a:t>
            </a:r>
          </a:p>
          <a:p>
            <a:r>
              <a:rPr lang="en-US" altLang="ja-JP" dirty="0"/>
              <a:t>N</a:t>
            </a:r>
            <a:r>
              <a:rPr lang="en-US" altLang="ja-JP" baseline="-20000" dirty="0"/>
              <a:t>obs</a:t>
            </a:r>
            <a:r>
              <a:rPr lang="en-US" altLang="ja-JP" dirty="0"/>
              <a:t>    = 6</a:t>
            </a:r>
          </a:p>
          <a:p>
            <a:r>
              <a:rPr lang="en-US" altLang="ja-JP" dirty="0"/>
              <a:t>(</a:t>
            </a:r>
            <a:r>
              <a:rPr lang="en-US" altLang="ja-JP" dirty="0" err="1"/>
              <a:t>E</a:t>
            </a:r>
            <a:r>
              <a:rPr lang="en-US" altLang="ja-JP" baseline="-20000" dirty="0" err="1">
                <a:latin typeface="Symbol" pitchFamily="18" charset="2"/>
              </a:rPr>
              <a:t>n</a:t>
            </a:r>
            <a:r>
              <a:rPr lang="en-US" altLang="ja-JP" dirty="0" err="1"/>
              <a:t>_</a:t>
            </a:r>
            <a:r>
              <a:rPr lang="en-US" altLang="ja-JP" baseline="-20000" dirty="0" err="1"/>
              <a:t>rec</a:t>
            </a:r>
            <a:r>
              <a:rPr lang="en-US" altLang="ja-JP" dirty="0"/>
              <a:t>&lt;30GeV)</a:t>
            </a:r>
          </a:p>
        </p:txBody>
      </p:sp>
    </p:spTree>
    <p:extLst>
      <p:ext uri="{BB962C8B-B14F-4D97-AF65-F5344CB8AC3E}">
        <p14:creationId xmlns:p14="http://schemas.microsoft.com/office/powerpoint/2010/main" val="234408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ChangeArrowheads="1"/>
          </p:cNvSpPr>
          <p:nvPr/>
        </p:nvSpPr>
        <p:spPr bwMode="auto">
          <a:xfrm>
            <a:off x="0" y="1262063"/>
            <a:ext cx="9156700" cy="4648200"/>
          </a:xfrm>
          <a:prstGeom prst="rect">
            <a:avLst/>
          </a:prstGeom>
          <a:solidFill>
            <a:schemeClr val="bg1">
              <a:alpha val="1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>
              <a:solidFill>
                <a:srgbClr val="000000"/>
              </a:solidFill>
            </a:endParaRPr>
          </a:p>
        </p:txBody>
      </p:sp>
      <p:grpSp>
        <p:nvGrpSpPr>
          <p:cNvPr id="222211" name="Group 3"/>
          <p:cNvGrpSpPr>
            <a:grpSpLocks/>
          </p:cNvGrpSpPr>
          <p:nvPr/>
        </p:nvGrpSpPr>
        <p:grpSpPr bwMode="auto">
          <a:xfrm>
            <a:off x="36513" y="1452563"/>
            <a:ext cx="2735262" cy="615950"/>
            <a:chOff x="23" y="888"/>
            <a:chExt cx="1723" cy="388"/>
          </a:xfrm>
        </p:grpSpPr>
        <p:sp>
          <p:nvSpPr>
            <p:cNvPr id="222245" name="Text Box 4"/>
            <p:cNvSpPr txBox="1">
              <a:spLocks noChangeArrowheads="1"/>
            </p:cNvSpPr>
            <p:nvPr/>
          </p:nvSpPr>
          <p:spPr bwMode="auto">
            <a:xfrm>
              <a:off x="23" y="888"/>
              <a:ext cx="1360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19298" tIns="59650" rIns="119298" bIns="59650">
              <a:spAutoFit/>
            </a:bodyPr>
            <a:lstStyle>
              <a:lvl1pPr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kumimoji="0" lang="en-GB" altLang="ja-JP" sz="1900" b="1">
                  <a:solidFill>
                    <a:srgbClr val="FF8000"/>
                  </a:solidFill>
                </a:rPr>
                <a:t>Belgium</a:t>
              </a:r>
              <a:endParaRPr kumimoji="0" lang="en-GB" altLang="ja-JP" sz="1900" b="1">
                <a:solidFill>
                  <a:srgbClr val="0000FF"/>
                </a:solidFill>
              </a:endParaRPr>
            </a:p>
            <a:p>
              <a:r>
                <a:rPr kumimoji="0" lang="en-GB" altLang="ja-JP" sz="1700">
                  <a:solidFill>
                    <a:srgbClr val="808080"/>
                  </a:solidFill>
                </a:rPr>
                <a:t>ULB Brussels</a:t>
              </a:r>
            </a:p>
          </p:txBody>
        </p:sp>
        <p:pic>
          <p:nvPicPr>
            <p:cNvPr id="22224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" y="888"/>
              <a:ext cx="499" cy="3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2212" name="Group 6"/>
          <p:cNvGrpSpPr>
            <a:grpSpLocks/>
          </p:cNvGrpSpPr>
          <p:nvPr/>
        </p:nvGrpSpPr>
        <p:grpSpPr bwMode="auto">
          <a:xfrm>
            <a:off x="36513" y="2297113"/>
            <a:ext cx="2735262" cy="563562"/>
            <a:chOff x="23" y="1420"/>
            <a:chExt cx="1723" cy="355"/>
          </a:xfrm>
        </p:grpSpPr>
        <p:sp>
          <p:nvSpPr>
            <p:cNvPr id="222243" name="Text Box 7"/>
            <p:cNvSpPr txBox="1">
              <a:spLocks noChangeArrowheads="1"/>
            </p:cNvSpPr>
            <p:nvPr/>
          </p:nvSpPr>
          <p:spPr bwMode="auto">
            <a:xfrm>
              <a:off x="23" y="1420"/>
              <a:ext cx="952" cy="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19298" tIns="59650" rIns="119298" bIns="59650">
              <a:spAutoFit/>
            </a:bodyPr>
            <a:lstStyle>
              <a:lvl1pPr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kumimoji="0" lang="en-GB" altLang="ja-JP" sz="1900" b="1">
                  <a:solidFill>
                    <a:srgbClr val="FF8000"/>
                  </a:solidFill>
                </a:rPr>
                <a:t>Croatia</a:t>
              </a:r>
              <a:endParaRPr kumimoji="0" lang="en-GB" altLang="ja-JP" sz="1900" b="1">
                <a:solidFill>
                  <a:srgbClr val="0000FF"/>
                </a:solidFill>
              </a:endParaRPr>
            </a:p>
            <a:p>
              <a:pPr>
                <a:lnSpc>
                  <a:spcPct val="80000"/>
                </a:lnSpc>
              </a:pPr>
              <a:r>
                <a:rPr kumimoji="0" lang="en-GB" altLang="ja-JP" sz="1700">
                  <a:solidFill>
                    <a:srgbClr val="808080"/>
                  </a:solidFill>
                </a:rPr>
                <a:t>IRB Zagreb</a:t>
              </a:r>
            </a:p>
          </p:txBody>
        </p:sp>
        <p:pic>
          <p:nvPicPr>
            <p:cNvPr id="222244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" y="1420"/>
              <a:ext cx="499" cy="2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2213" name="Group 9"/>
          <p:cNvGrpSpPr>
            <a:grpSpLocks/>
          </p:cNvGrpSpPr>
          <p:nvPr/>
        </p:nvGrpSpPr>
        <p:grpSpPr bwMode="auto">
          <a:xfrm>
            <a:off x="34925" y="3090864"/>
            <a:ext cx="2736850" cy="825500"/>
            <a:chOff x="22" y="1920"/>
            <a:chExt cx="1724" cy="520"/>
          </a:xfrm>
        </p:grpSpPr>
        <p:sp>
          <p:nvSpPr>
            <p:cNvPr id="222241" name="Text Box 10"/>
            <p:cNvSpPr txBox="1">
              <a:spLocks noChangeArrowheads="1"/>
            </p:cNvSpPr>
            <p:nvPr/>
          </p:nvSpPr>
          <p:spPr bwMode="auto">
            <a:xfrm>
              <a:off x="22" y="1920"/>
              <a:ext cx="1467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19298" tIns="59650" rIns="119298" bIns="59650">
              <a:spAutoFit/>
            </a:bodyPr>
            <a:lstStyle>
              <a:lvl1pPr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kumimoji="0" lang="en-GB" altLang="ja-JP" sz="1900" b="1" dirty="0">
                  <a:solidFill>
                    <a:srgbClr val="FF8000"/>
                  </a:solidFill>
                </a:rPr>
                <a:t>France</a:t>
              </a:r>
              <a:endParaRPr kumimoji="0" lang="en-GB" altLang="ja-JP" sz="1900" b="1" dirty="0">
                <a:solidFill>
                  <a:srgbClr val="0000FF"/>
                </a:solidFill>
              </a:endParaRPr>
            </a:p>
            <a:p>
              <a:pPr>
                <a:lnSpc>
                  <a:spcPct val="90000"/>
                </a:lnSpc>
              </a:pPr>
              <a:r>
                <a:rPr kumimoji="0" lang="en-GB" altLang="ja-JP" sz="1700" dirty="0">
                  <a:solidFill>
                    <a:srgbClr val="808080"/>
                  </a:solidFill>
                </a:rPr>
                <a:t>LAPP </a:t>
              </a:r>
              <a:r>
                <a:rPr kumimoji="0" lang="en-GB" altLang="ja-JP" sz="1700" dirty="0" smtClean="0">
                  <a:solidFill>
                    <a:srgbClr val="808080"/>
                  </a:solidFill>
                </a:rPr>
                <a:t>Annecy</a:t>
              </a:r>
              <a:endParaRPr kumimoji="0" lang="en-GB" altLang="ja-JP" sz="1700" dirty="0">
                <a:solidFill>
                  <a:srgbClr val="808080"/>
                </a:solidFill>
              </a:endParaRPr>
            </a:p>
            <a:p>
              <a:pPr>
                <a:lnSpc>
                  <a:spcPct val="90000"/>
                </a:lnSpc>
              </a:pPr>
              <a:r>
                <a:rPr kumimoji="0" lang="en-GB" altLang="ja-JP" sz="1700" dirty="0">
                  <a:solidFill>
                    <a:srgbClr val="808080"/>
                  </a:solidFill>
                </a:rPr>
                <a:t>IPHC Strasbourg</a:t>
              </a:r>
            </a:p>
          </p:txBody>
        </p:sp>
        <p:pic>
          <p:nvPicPr>
            <p:cNvPr id="222242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546"/>
            <a:stretch>
              <a:fillRect/>
            </a:stretch>
          </p:blipFill>
          <p:spPr bwMode="auto">
            <a:xfrm>
              <a:off x="1247" y="1920"/>
              <a:ext cx="499" cy="3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2214" name="Group 12"/>
          <p:cNvGrpSpPr>
            <a:grpSpLocks/>
          </p:cNvGrpSpPr>
          <p:nvPr/>
        </p:nvGrpSpPr>
        <p:grpSpPr bwMode="auto">
          <a:xfrm>
            <a:off x="34925" y="4378325"/>
            <a:ext cx="2738438" cy="563563"/>
            <a:chOff x="22" y="2731"/>
            <a:chExt cx="1725" cy="355"/>
          </a:xfrm>
        </p:grpSpPr>
        <p:sp>
          <p:nvSpPr>
            <p:cNvPr id="222239" name="Text Box 13"/>
            <p:cNvSpPr txBox="1">
              <a:spLocks noChangeArrowheads="1"/>
            </p:cNvSpPr>
            <p:nvPr/>
          </p:nvSpPr>
          <p:spPr bwMode="auto">
            <a:xfrm>
              <a:off x="22" y="2731"/>
              <a:ext cx="1230" cy="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19298" tIns="59650" rIns="119298" bIns="59650">
              <a:spAutoFit/>
            </a:bodyPr>
            <a:lstStyle>
              <a:lvl1pPr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kumimoji="0" lang="en-GB" altLang="ja-JP" sz="1900" b="1">
                  <a:solidFill>
                    <a:srgbClr val="FF8000"/>
                  </a:solidFill>
                </a:rPr>
                <a:t>Germany</a:t>
              </a:r>
              <a:endParaRPr kumimoji="0" lang="en-GB" altLang="ja-JP" sz="1900" b="1">
                <a:solidFill>
                  <a:srgbClr val="0000FF"/>
                </a:solidFill>
              </a:endParaRPr>
            </a:p>
            <a:p>
              <a:pPr>
                <a:lnSpc>
                  <a:spcPct val="80000"/>
                </a:lnSpc>
              </a:pPr>
              <a:r>
                <a:rPr kumimoji="0" lang="en-GB" altLang="ja-JP" sz="1700">
                  <a:solidFill>
                    <a:srgbClr val="808080"/>
                  </a:solidFill>
                </a:rPr>
                <a:t>Hamburg</a:t>
              </a:r>
            </a:p>
          </p:txBody>
        </p:sp>
        <p:pic>
          <p:nvPicPr>
            <p:cNvPr id="222240" name="Picture 1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1248" y="2731"/>
              <a:ext cx="499" cy="27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2215" name="Group 15"/>
          <p:cNvGrpSpPr>
            <a:grpSpLocks/>
          </p:cNvGrpSpPr>
          <p:nvPr/>
        </p:nvGrpSpPr>
        <p:grpSpPr bwMode="auto">
          <a:xfrm>
            <a:off x="3273425" y="1452563"/>
            <a:ext cx="2378075" cy="2454275"/>
            <a:chOff x="1882" y="890"/>
            <a:chExt cx="1498" cy="1546"/>
          </a:xfrm>
        </p:grpSpPr>
        <p:sp>
          <p:nvSpPr>
            <p:cNvPr id="222237" name="Text Box 16"/>
            <p:cNvSpPr txBox="1">
              <a:spLocks noChangeArrowheads="1"/>
            </p:cNvSpPr>
            <p:nvPr/>
          </p:nvSpPr>
          <p:spPr bwMode="auto">
            <a:xfrm>
              <a:off x="1882" y="891"/>
              <a:ext cx="1292" cy="1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19298" tIns="59650" rIns="119298" bIns="59650">
              <a:spAutoFit/>
            </a:bodyPr>
            <a:lstStyle>
              <a:lvl1pPr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kumimoji="0" lang="en-GB" altLang="ja-JP" sz="1900" b="1">
                  <a:solidFill>
                    <a:srgbClr val="FF8000"/>
                  </a:solidFill>
                </a:rPr>
                <a:t>Italy</a:t>
              </a:r>
              <a:endParaRPr kumimoji="0" lang="en-GB" altLang="ja-JP" sz="1900" b="1">
                <a:solidFill>
                  <a:srgbClr val="0000FF"/>
                </a:solidFill>
              </a:endParaRPr>
            </a:p>
            <a:p>
              <a:pPr>
                <a:lnSpc>
                  <a:spcPct val="90000"/>
                </a:lnSpc>
              </a:pPr>
              <a:r>
                <a:rPr kumimoji="0" lang="en-GB" altLang="ja-JP" sz="1700">
                  <a:solidFill>
                    <a:srgbClr val="808080"/>
                  </a:solidFill>
                </a:rPr>
                <a:t>Bari</a:t>
              </a:r>
            </a:p>
            <a:p>
              <a:pPr>
                <a:lnSpc>
                  <a:spcPct val="90000"/>
                </a:lnSpc>
              </a:pPr>
              <a:r>
                <a:rPr kumimoji="0" lang="en-GB" altLang="ja-JP" sz="1700">
                  <a:solidFill>
                    <a:srgbClr val="808080"/>
                  </a:solidFill>
                </a:rPr>
                <a:t>Bologna</a:t>
              </a:r>
            </a:p>
            <a:p>
              <a:pPr>
                <a:lnSpc>
                  <a:spcPct val="90000"/>
                </a:lnSpc>
              </a:pPr>
              <a:r>
                <a:rPr kumimoji="0" lang="en-GB" altLang="ja-JP" sz="1700">
                  <a:solidFill>
                    <a:srgbClr val="808080"/>
                  </a:solidFill>
                </a:rPr>
                <a:t>LNF Frascati</a:t>
              </a:r>
            </a:p>
            <a:p>
              <a:pPr>
                <a:lnSpc>
                  <a:spcPct val="90000"/>
                </a:lnSpc>
              </a:pPr>
              <a:r>
                <a:rPr kumimoji="0" lang="en-GB" altLang="ja-JP" sz="1700">
                  <a:solidFill>
                    <a:srgbClr val="808080"/>
                  </a:solidFill>
                </a:rPr>
                <a:t>L’Aquila</a:t>
              </a:r>
            </a:p>
            <a:p>
              <a:pPr>
                <a:lnSpc>
                  <a:spcPct val="90000"/>
                </a:lnSpc>
              </a:pPr>
              <a:r>
                <a:rPr kumimoji="0" lang="en-GB" altLang="ja-JP" sz="1700">
                  <a:solidFill>
                    <a:srgbClr val="808080"/>
                  </a:solidFill>
                </a:rPr>
                <a:t>LNGS</a:t>
              </a:r>
            </a:p>
            <a:p>
              <a:pPr>
                <a:lnSpc>
                  <a:spcPct val="90000"/>
                </a:lnSpc>
              </a:pPr>
              <a:r>
                <a:rPr kumimoji="0" lang="en-GB" altLang="ja-JP" sz="1700">
                  <a:solidFill>
                    <a:srgbClr val="808080"/>
                  </a:solidFill>
                </a:rPr>
                <a:t>Naples</a:t>
              </a:r>
            </a:p>
            <a:p>
              <a:pPr>
                <a:lnSpc>
                  <a:spcPct val="90000"/>
                </a:lnSpc>
              </a:pPr>
              <a:r>
                <a:rPr kumimoji="0" lang="en-GB" altLang="ja-JP" sz="1700">
                  <a:solidFill>
                    <a:srgbClr val="808080"/>
                  </a:solidFill>
                </a:rPr>
                <a:t>Padova</a:t>
              </a:r>
            </a:p>
            <a:p>
              <a:pPr>
                <a:lnSpc>
                  <a:spcPct val="90000"/>
                </a:lnSpc>
              </a:pPr>
              <a:r>
                <a:rPr kumimoji="0" lang="en-GB" altLang="ja-JP" sz="1700">
                  <a:solidFill>
                    <a:srgbClr val="808080"/>
                  </a:solidFill>
                </a:rPr>
                <a:t>Rome</a:t>
              </a:r>
            </a:p>
            <a:p>
              <a:pPr>
                <a:lnSpc>
                  <a:spcPct val="90000"/>
                </a:lnSpc>
              </a:pPr>
              <a:r>
                <a:rPr kumimoji="0" lang="en-GB" altLang="ja-JP" sz="1700">
                  <a:solidFill>
                    <a:srgbClr val="808080"/>
                  </a:solidFill>
                </a:rPr>
                <a:t>Salerno</a:t>
              </a:r>
              <a:endParaRPr kumimoji="0" lang="en-GB" altLang="ja-JP" sz="1700" i="1">
                <a:solidFill>
                  <a:srgbClr val="808080"/>
                </a:solidFill>
              </a:endParaRPr>
            </a:p>
          </p:txBody>
        </p:sp>
        <p:pic>
          <p:nvPicPr>
            <p:cNvPr id="222238" name="Picture 1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881" y="890"/>
              <a:ext cx="499" cy="30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2216" name="Group 18"/>
          <p:cNvGrpSpPr>
            <a:grpSpLocks/>
          </p:cNvGrpSpPr>
          <p:nvPr/>
        </p:nvGrpSpPr>
        <p:grpSpPr bwMode="auto">
          <a:xfrm>
            <a:off x="3273425" y="4211638"/>
            <a:ext cx="2376488" cy="1519237"/>
            <a:chOff x="1882" y="2481"/>
            <a:chExt cx="1497" cy="957"/>
          </a:xfrm>
        </p:grpSpPr>
        <p:sp>
          <p:nvSpPr>
            <p:cNvPr id="222235" name="Text Box 19"/>
            <p:cNvSpPr txBox="1">
              <a:spLocks noChangeArrowheads="1"/>
            </p:cNvSpPr>
            <p:nvPr/>
          </p:nvSpPr>
          <p:spPr bwMode="auto">
            <a:xfrm>
              <a:off x="1882" y="2481"/>
              <a:ext cx="1161" cy="9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19298" tIns="59650" rIns="119298" bIns="59650">
              <a:spAutoFit/>
            </a:bodyPr>
            <a:lstStyle>
              <a:lvl1pPr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kumimoji="0" lang="en-GB" altLang="ja-JP" sz="1900" b="1" dirty="0">
                  <a:solidFill>
                    <a:srgbClr val="FF8000"/>
                  </a:solidFill>
                </a:rPr>
                <a:t>Japan</a:t>
              </a:r>
              <a:endParaRPr kumimoji="0" lang="en-GB" altLang="ja-JP" sz="1900" b="1" dirty="0">
                <a:solidFill>
                  <a:srgbClr val="0000FF"/>
                </a:solidFill>
              </a:endParaRPr>
            </a:p>
            <a:p>
              <a:pPr>
                <a:lnSpc>
                  <a:spcPct val="90000"/>
                </a:lnSpc>
              </a:pPr>
              <a:r>
                <a:rPr kumimoji="0" lang="en-GB" altLang="ja-JP" sz="1700" dirty="0">
                  <a:solidFill>
                    <a:srgbClr val="7F7F7F"/>
                  </a:solidFill>
                </a:rPr>
                <a:t>Aichi </a:t>
              </a:r>
              <a:r>
                <a:rPr kumimoji="0" lang="en-GB" altLang="ja-JP" sz="1700" dirty="0" err="1">
                  <a:solidFill>
                    <a:srgbClr val="7F7F7F"/>
                  </a:solidFill>
                </a:rPr>
                <a:t>edu</a:t>
              </a:r>
              <a:r>
                <a:rPr kumimoji="0" lang="en-GB" altLang="ja-JP" sz="1700" dirty="0">
                  <a:solidFill>
                    <a:srgbClr val="7F7F7F"/>
                  </a:solidFill>
                </a:rPr>
                <a:t>.</a:t>
              </a:r>
            </a:p>
            <a:p>
              <a:pPr>
                <a:lnSpc>
                  <a:spcPct val="90000"/>
                </a:lnSpc>
              </a:pPr>
              <a:r>
                <a:rPr kumimoji="0" lang="en-GB" altLang="ja-JP" sz="1700" dirty="0">
                  <a:solidFill>
                    <a:srgbClr val="7F7F7F"/>
                  </a:solidFill>
                </a:rPr>
                <a:t>Kobe</a:t>
              </a:r>
            </a:p>
            <a:p>
              <a:pPr>
                <a:lnSpc>
                  <a:spcPct val="90000"/>
                </a:lnSpc>
              </a:pPr>
              <a:r>
                <a:rPr kumimoji="0" lang="en-GB" altLang="ja-JP" sz="1700" dirty="0">
                  <a:solidFill>
                    <a:srgbClr val="7F7F7F"/>
                  </a:solidFill>
                </a:rPr>
                <a:t>Nagoya</a:t>
              </a:r>
            </a:p>
            <a:p>
              <a:pPr>
                <a:lnSpc>
                  <a:spcPct val="90000"/>
                </a:lnSpc>
              </a:pPr>
              <a:r>
                <a:rPr kumimoji="0" lang="en-GB" altLang="ja-JP" sz="1700" dirty="0">
                  <a:solidFill>
                    <a:srgbClr val="7F7F7F"/>
                  </a:solidFill>
                </a:rPr>
                <a:t>Toho</a:t>
              </a:r>
            </a:p>
            <a:p>
              <a:pPr>
                <a:lnSpc>
                  <a:spcPct val="90000"/>
                </a:lnSpc>
              </a:pPr>
              <a:r>
                <a:rPr kumimoji="0" lang="en-US" altLang="ja-JP" sz="1700" dirty="0">
                  <a:solidFill>
                    <a:srgbClr val="7F7F7F"/>
                  </a:solidFill>
                </a:rPr>
                <a:t>Nihon</a:t>
              </a:r>
              <a:endParaRPr kumimoji="0" lang="en-GB" altLang="ja-JP" sz="1700" dirty="0">
                <a:solidFill>
                  <a:srgbClr val="7F7F7F"/>
                </a:solidFill>
              </a:endParaRPr>
            </a:p>
          </p:txBody>
        </p:sp>
        <p:pic>
          <p:nvPicPr>
            <p:cNvPr id="222236" name="Picture 2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481"/>
              <a:ext cx="499" cy="3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2217" name="Group 21"/>
          <p:cNvGrpSpPr>
            <a:grpSpLocks/>
          </p:cNvGrpSpPr>
          <p:nvPr/>
        </p:nvGrpSpPr>
        <p:grpSpPr bwMode="auto">
          <a:xfrm>
            <a:off x="34925" y="5172075"/>
            <a:ext cx="2738438" cy="563563"/>
            <a:chOff x="22" y="3231"/>
            <a:chExt cx="1725" cy="355"/>
          </a:xfrm>
        </p:grpSpPr>
        <p:sp>
          <p:nvSpPr>
            <p:cNvPr id="222233" name="Text Box 22"/>
            <p:cNvSpPr txBox="1">
              <a:spLocks noChangeArrowheads="1"/>
            </p:cNvSpPr>
            <p:nvPr/>
          </p:nvSpPr>
          <p:spPr bwMode="auto">
            <a:xfrm>
              <a:off x="22" y="3231"/>
              <a:ext cx="1360" cy="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19298" tIns="59650" rIns="119298" bIns="59650">
              <a:spAutoFit/>
            </a:bodyPr>
            <a:lstStyle>
              <a:lvl1pPr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kumimoji="0" lang="en-GB" altLang="ja-JP" sz="1900" b="1">
                  <a:solidFill>
                    <a:srgbClr val="FF8000"/>
                  </a:solidFill>
                </a:rPr>
                <a:t>Israel</a:t>
              </a:r>
              <a:endParaRPr kumimoji="0" lang="en-GB" altLang="ja-JP" sz="1900" b="1">
                <a:solidFill>
                  <a:srgbClr val="0000FF"/>
                </a:solidFill>
              </a:endParaRPr>
            </a:p>
            <a:p>
              <a:pPr>
                <a:lnSpc>
                  <a:spcPct val="80000"/>
                </a:lnSpc>
              </a:pPr>
              <a:r>
                <a:rPr kumimoji="0" lang="en-GB" altLang="ja-JP" sz="1700">
                  <a:solidFill>
                    <a:srgbClr val="808080"/>
                  </a:solidFill>
                </a:rPr>
                <a:t>Technion Haifa</a:t>
              </a:r>
            </a:p>
          </p:txBody>
        </p:sp>
        <p:pic>
          <p:nvPicPr>
            <p:cNvPr id="222234" name="Picture 2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3231"/>
              <a:ext cx="499" cy="3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2218" name="Text Box 24"/>
          <p:cNvSpPr txBox="1">
            <a:spLocks noChangeArrowheads="1"/>
          </p:cNvSpPr>
          <p:nvPr/>
        </p:nvSpPr>
        <p:spPr bwMode="auto">
          <a:xfrm>
            <a:off x="5940425" y="1330325"/>
            <a:ext cx="20367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9292" tIns="59647" rIns="119292" bIns="59647">
            <a:spAutoFit/>
          </a:bodyPr>
          <a:lstStyle>
            <a:lvl1pPr defTabSz="11938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11938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11938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11938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11938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11938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11938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11938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11938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lnSpc>
                <a:spcPct val="80000"/>
              </a:lnSpc>
            </a:pPr>
            <a:r>
              <a:rPr kumimoji="0" lang="en-GB" altLang="ja-JP" sz="1900" b="1">
                <a:solidFill>
                  <a:srgbClr val="FF8000"/>
                </a:solidFill>
              </a:rPr>
              <a:t>Korea</a:t>
            </a:r>
            <a:endParaRPr kumimoji="0" lang="en-GB" altLang="ja-JP" sz="1900" b="1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kumimoji="0" lang="en-GB" altLang="ja-JP" sz="1700">
                <a:solidFill>
                  <a:srgbClr val="808080"/>
                </a:solidFill>
              </a:rPr>
              <a:t>Jinju</a:t>
            </a:r>
          </a:p>
        </p:txBody>
      </p:sp>
      <p:pic>
        <p:nvPicPr>
          <p:cNvPr id="222219" name="Picture 2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025" y="1441450"/>
            <a:ext cx="792163" cy="492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2220" name="Group 26"/>
          <p:cNvGrpSpPr>
            <a:grpSpLocks/>
          </p:cNvGrpSpPr>
          <p:nvPr/>
        </p:nvGrpSpPr>
        <p:grpSpPr bwMode="auto">
          <a:xfrm>
            <a:off x="5940425" y="2241550"/>
            <a:ext cx="2808288" cy="1519238"/>
            <a:chOff x="3742" y="1385"/>
            <a:chExt cx="1769" cy="957"/>
          </a:xfrm>
        </p:grpSpPr>
        <p:sp>
          <p:nvSpPr>
            <p:cNvPr id="222231" name="Text Box 27"/>
            <p:cNvSpPr txBox="1">
              <a:spLocks noChangeArrowheads="1"/>
            </p:cNvSpPr>
            <p:nvPr/>
          </p:nvSpPr>
          <p:spPr bwMode="auto">
            <a:xfrm>
              <a:off x="3742" y="1385"/>
              <a:ext cx="1552" cy="9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19298" tIns="59650" rIns="119298" bIns="59650">
              <a:spAutoFit/>
            </a:bodyPr>
            <a:lstStyle>
              <a:lvl1pPr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kumimoji="0" lang="en-GB" altLang="ja-JP" sz="1900" b="1">
                  <a:solidFill>
                    <a:srgbClr val="FF8000"/>
                  </a:solidFill>
                </a:rPr>
                <a:t>Russia</a:t>
              </a:r>
              <a:endParaRPr kumimoji="0" lang="en-GB" altLang="ja-JP" sz="1900" b="1">
                <a:solidFill>
                  <a:srgbClr val="0000FF"/>
                </a:solidFill>
              </a:endParaRPr>
            </a:p>
            <a:p>
              <a:pPr>
                <a:lnSpc>
                  <a:spcPct val="90000"/>
                </a:lnSpc>
              </a:pPr>
              <a:r>
                <a:rPr kumimoji="0" lang="en-GB" altLang="ja-JP" sz="1700">
                  <a:solidFill>
                    <a:srgbClr val="808080"/>
                  </a:solidFill>
                </a:rPr>
                <a:t>INR RAS Moscow</a:t>
              </a:r>
            </a:p>
            <a:p>
              <a:pPr>
                <a:lnSpc>
                  <a:spcPct val="90000"/>
                </a:lnSpc>
              </a:pPr>
              <a:r>
                <a:rPr kumimoji="0" lang="en-GB" altLang="ja-JP" sz="1700">
                  <a:solidFill>
                    <a:srgbClr val="808080"/>
                  </a:solidFill>
                </a:rPr>
                <a:t>LPI RAS Moscow</a:t>
              </a:r>
            </a:p>
            <a:p>
              <a:pPr>
                <a:lnSpc>
                  <a:spcPct val="90000"/>
                </a:lnSpc>
              </a:pPr>
              <a:r>
                <a:rPr kumimoji="0" lang="en-GB" altLang="ja-JP" sz="1700">
                  <a:solidFill>
                    <a:srgbClr val="808080"/>
                  </a:solidFill>
                </a:rPr>
                <a:t>ITEP Moscow</a:t>
              </a:r>
            </a:p>
            <a:p>
              <a:pPr>
                <a:lnSpc>
                  <a:spcPct val="90000"/>
                </a:lnSpc>
              </a:pPr>
              <a:r>
                <a:rPr kumimoji="0" lang="en-GB" altLang="ja-JP" sz="1700">
                  <a:solidFill>
                    <a:srgbClr val="808080"/>
                  </a:solidFill>
                </a:rPr>
                <a:t>SINP MSU Moscow</a:t>
              </a:r>
            </a:p>
            <a:p>
              <a:pPr>
                <a:lnSpc>
                  <a:spcPct val="90000"/>
                </a:lnSpc>
              </a:pPr>
              <a:r>
                <a:rPr kumimoji="0" lang="en-GB" altLang="ja-JP" sz="1700">
                  <a:solidFill>
                    <a:srgbClr val="808080"/>
                  </a:solidFill>
                </a:rPr>
                <a:t>JINR Dubna</a:t>
              </a:r>
            </a:p>
          </p:txBody>
        </p:sp>
        <p:pic>
          <p:nvPicPr>
            <p:cNvPr id="222232" name="Picture 28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012" y="1385"/>
              <a:ext cx="499" cy="3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2221" name="Group 29"/>
          <p:cNvGrpSpPr>
            <a:grpSpLocks/>
          </p:cNvGrpSpPr>
          <p:nvPr/>
        </p:nvGrpSpPr>
        <p:grpSpPr bwMode="auto">
          <a:xfrm>
            <a:off x="5940425" y="4070350"/>
            <a:ext cx="2806700" cy="725488"/>
            <a:chOff x="3742" y="2313"/>
            <a:chExt cx="1768" cy="457"/>
          </a:xfrm>
        </p:grpSpPr>
        <p:sp>
          <p:nvSpPr>
            <p:cNvPr id="222229" name="Text Box 30"/>
            <p:cNvSpPr txBox="1">
              <a:spLocks noChangeArrowheads="1"/>
            </p:cNvSpPr>
            <p:nvPr/>
          </p:nvSpPr>
          <p:spPr bwMode="auto">
            <a:xfrm>
              <a:off x="3742" y="2313"/>
              <a:ext cx="1230" cy="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19298" tIns="59650" rIns="119298" bIns="59650">
              <a:spAutoFit/>
            </a:bodyPr>
            <a:lstStyle>
              <a:lvl1pPr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kumimoji="0" lang="en-GB" altLang="ja-JP" sz="1900" b="1" dirty="0">
                  <a:solidFill>
                    <a:srgbClr val="FF8000"/>
                  </a:solidFill>
                </a:rPr>
                <a:t>Switzerland</a:t>
              </a:r>
              <a:endParaRPr kumimoji="0" lang="en-GB" altLang="ja-JP" sz="1900" b="1" dirty="0">
                <a:solidFill>
                  <a:srgbClr val="0000FF"/>
                </a:solidFill>
              </a:endParaRPr>
            </a:p>
            <a:p>
              <a:pPr>
                <a:lnSpc>
                  <a:spcPct val="80000"/>
                </a:lnSpc>
              </a:pPr>
              <a:r>
                <a:rPr kumimoji="0" lang="en-GB" altLang="ja-JP" sz="1700" dirty="0" smtClean="0">
                  <a:solidFill>
                    <a:srgbClr val="808080"/>
                  </a:solidFill>
                </a:rPr>
                <a:t>Bern</a:t>
              </a:r>
              <a:endParaRPr kumimoji="0" lang="en-GB" altLang="ja-JP" sz="1700" dirty="0">
                <a:solidFill>
                  <a:srgbClr val="808080"/>
                </a:solidFill>
              </a:endParaRPr>
            </a:p>
          </p:txBody>
        </p:sp>
        <p:pic>
          <p:nvPicPr>
            <p:cNvPr id="222230" name="Picture 3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1" y="2313"/>
              <a:ext cx="499" cy="45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2222" name="Group 32"/>
          <p:cNvGrpSpPr>
            <a:grpSpLocks/>
          </p:cNvGrpSpPr>
          <p:nvPr/>
        </p:nvGrpSpPr>
        <p:grpSpPr bwMode="auto">
          <a:xfrm>
            <a:off x="5942013" y="5145088"/>
            <a:ext cx="2806700" cy="590550"/>
            <a:chOff x="3742" y="3067"/>
            <a:chExt cx="1768" cy="372"/>
          </a:xfrm>
        </p:grpSpPr>
        <p:sp>
          <p:nvSpPr>
            <p:cNvPr id="222227" name="Text Box 33"/>
            <p:cNvSpPr txBox="1">
              <a:spLocks noChangeArrowheads="1"/>
            </p:cNvSpPr>
            <p:nvPr/>
          </p:nvSpPr>
          <p:spPr bwMode="auto">
            <a:xfrm>
              <a:off x="3742" y="3067"/>
              <a:ext cx="1283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19298" tIns="59650" rIns="119298" bIns="59650">
              <a:spAutoFit/>
            </a:bodyPr>
            <a:lstStyle>
              <a:lvl1pPr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defTabSz="11938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kumimoji="0" lang="en-GB" altLang="ja-JP" sz="1900" b="1">
                  <a:solidFill>
                    <a:srgbClr val="FF8000"/>
                  </a:solidFill>
                </a:rPr>
                <a:t>Turkey</a:t>
              </a:r>
              <a:endParaRPr kumimoji="0" lang="en-GB" altLang="ja-JP" sz="1900" b="1">
                <a:solidFill>
                  <a:srgbClr val="0000FF"/>
                </a:solidFill>
              </a:endParaRPr>
            </a:p>
            <a:p>
              <a:pPr>
                <a:lnSpc>
                  <a:spcPct val="90000"/>
                </a:lnSpc>
              </a:pPr>
              <a:r>
                <a:rPr kumimoji="0" lang="en-GB" altLang="ja-JP" sz="1700">
                  <a:solidFill>
                    <a:srgbClr val="808080"/>
                  </a:solidFill>
                </a:rPr>
                <a:t>METU Ankara</a:t>
              </a:r>
            </a:p>
          </p:txBody>
        </p:sp>
        <p:pic>
          <p:nvPicPr>
            <p:cNvPr id="222228" name="Picture 3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1" y="3067"/>
              <a:ext cx="499" cy="30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2223" name="Text Box 36"/>
          <p:cNvSpPr txBox="1">
            <a:spLocks noChangeArrowheads="1"/>
          </p:cNvSpPr>
          <p:nvPr/>
        </p:nvSpPr>
        <p:spPr bwMode="auto">
          <a:xfrm>
            <a:off x="2536825" y="188913"/>
            <a:ext cx="408305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kumimoji="0" lang="en-GB" altLang="ja-JP" sz="3200">
                <a:solidFill>
                  <a:srgbClr val="FFFFFF"/>
                </a:solidFill>
              </a:rPr>
              <a:t>OPERA </a:t>
            </a:r>
            <a:r>
              <a:rPr kumimoji="0" lang="ja-JP" altLang="ja-JP" sz="3200">
                <a:solidFill>
                  <a:srgbClr val="FFFFFF"/>
                </a:solidFill>
              </a:rPr>
              <a:t>collaborat</a:t>
            </a:r>
            <a:r>
              <a:rPr kumimoji="0" lang="en-US" altLang="ja-JP" sz="3200">
                <a:solidFill>
                  <a:srgbClr val="FFFFFF"/>
                </a:solidFill>
              </a:rPr>
              <a:t>ion</a:t>
            </a:r>
            <a:endParaRPr kumimoji="0" lang="en-GB" altLang="ja-JP" sz="2400">
              <a:solidFill>
                <a:srgbClr val="FFFFFF"/>
              </a:solidFill>
            </a:endParaRPr>
          </a:p>
        </p:txBody>
      </p:sp>
      <p:sp>
        <p:nvSpPr>
          <p:cNvPr id="222225" name="正方形/長方形 1"/>
          <p:cNvSpPr>
            <a:spLocks noChangeArrowheads="1"/>
          </p:cNvSpPr>
          <p:nvPr/>
        </p:nvSpPr>
        <p:spPr bwMode="auto">
          <a:xfrm>
            <a:off x="1206500" y="6149975"/>
            <a:ext cx="7305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kumimoji="0" lang="ja-JP" altLang="en-GB" sz="2000" dirty="0"/>
              <a:t>（</a:t>
            </a:r>
            <a:r>
              <a:rPr kumimoji="0" lang="en-GB" altLang="ja-JP" sz="2000" dirty="0"/>
              <a:t>11</a:t>
            </a:r>
            <a:r>
              <a:rPr kumimoji="0" lang="ja-JP" altLang="en-US" sz="2000" dirty="0"/>
              <a:t> </a:t>
            </a:r>
            <a:r>
              <a:rPr kumimoji="0" lang="en-US" altLang="ja-JP" sz="2000" dirty="0"/>
              <a:t>countries</a:t>
            </a:r>
            <a:r>
              <a:rPr kumimoji="0" lang="ja-JP" altLang="en-GB" sz="2000" dirty="0" err="1" smtClean="0"/>
              <a:t>、</a:t>
            </a:r>
            <a:r>
              <a:rPr kumimoji="0" lang="en-GB" altLang="ja-JP" sz="2000" dirty="0" smtClean="0"/>
              <a:t>28</a:t>
            </a:r>
            <a:r>
              <a:rPr kumimoji="0" lang="en-US" altLang="ja-JP" sz="2000" dirty="0" smtClean="0"/>
              <a:t>Institutes</a:t>
            </a:r>
            <a:r>
              <a:rPr kumimoji="0" lang="ja-JP" altLang="en-GB" sz="2000" dirty="0" err="1"/>
              <a:t>、</a:t>
            </a:r>
            <a:r>
              <a:rPr kumimoji="0" lang="en-US" altLang="ja-JP" sz="2000" dirty="0"/>
              <a:t>~</a:t>
            </a:r>
            <a:r>
              <a:rPr kumimoji="0" lang="en-GB" altLang="ja-JP" sz="2000" dirty="0" smtClean="0"/>
              <a:t>140 </a:t>
            </a:r>
            <a:r>
              <a:rPr kumimoji="0" lang="en-GB" altLang="ja-JP" sz="2000" dirty="0"/>
              <a:t>researchers</a:t>
            </a:r>
            <a:r>
              <a:rPr kumimoji="0" lang="ja-JP" altLang="en-GB" sz="2000" dirty="0"/>
              <a:t>）</a:t>
            </a:r>
            <a:endParaRPr kumimoji="0" lang="en-GB" altLang="ja-JP" sz="2000" dirty="0"/>
          </a:p>
        </p:txBody>
      </p:sp>
      <p:sp>
        <p:nvSpPr>
          <p:cNvPr id="222226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FCA3BB2E-EEFC-4EB8-9C10-27BC3031AD07}" type="slidenum">
              <a:rPr lang="en-US" altLang="ja-JP" smtClean="0">
                <a:solidFill>
                  <a:schemeClr val="bg1"/>
                </a:solidFill>
              </a:rPr>
              <a:pPr eaLnBrk="1" hangingPunct="1"/>
              <a:t>4</a:t>
            </a:fld>
            <a:endParaRPr lang="en-US" altLang="ja-JP" smtClean="0">
              <a:solidFill>
                <a:schemeClr val="bg1"/>
              </a:solidFill>
            </a:endParaRPr>
          </a:p>
        </p:txBody>
      </p:sp>
      <p:sp>
        <p:nvSpPr>
          <p:cNvPr id="39" name="Rectangle 47"/>
          <p:cNvSpPr>
            <a:spLocks noGrp="1" noChangeArrowheads="1"/>
          </p:cNvSpPr>
          <p:nvPr>
            <p:ph type="title" idx="4294967295"/>
          </p:nvPr>
        </p:nvSpPr>
        <p:spPr>
          <a:xfrm>
            <a:off x="954410" y="216123"/>
            <a:ext cx="7866062" cy="836613"/>
          </a:xfrm>
        </p:spPr>
        <p:txBody>
          <a:bodyPr anchor="b"/>
          <a:lstStyle/>
          <a:p>
            <a:r>
              <a:rPr lang="en-GB" altLang="ja-JP" sz="4000" b="1" dirty="0">
                <a:solidFill>
                  <a:srgbClr val="FF0000"/>
                </a:solidFill>
                <a:latin typeface="Comic Sans MS" pitchFamily="66" charset="0"/>
              </a:rPr>
              <a:t>The OPERA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93685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60277"/>
            <a:ext cx="396875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140200" y="487089"/>
            <a:ext cx="4708525" cy="533400"/>
          </a:xfrm>
        </p:spPr>
        <p:txBody>
          <a:bodyPr anchor="b">
            <a:normAutofit fontScale="90000"/>
          </a:bodyPr>
          <a:lstStyle/>
          <a:p>
            <a:r>
              <a:rPr lang="en-GB" altLang="ja-JP" sz="4000" b="1">
                <a:solidFill>
                  <a:srgbClr val="CC0000"/>
                </a:solidFill>
                <a:latin typeface="Comic Sans MS" pitchFamily="66" charset="0"/>
              </a:rPr>
              <a:t>The CNGS beam 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139014"/>
              </p:ext>
            </p:extLst>
          </p:nvPr>
        </p:nvGraphicFramePr>
        <p:xfrm>
          <a:off x="3849688" y="1380852"/>
          <a:ext cx="5218112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" name="Equation" r:id="rId5" imgW="3035300" imgH="304800" progId="Equation.3">
                  <p:embed/>
                </p:oleObj>
              </mc:Choice>
              <mc:Fallback>
                <p:oleObj name="Equation" r:id="rId5" imgW="30353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9688" y="1380852"/>
                        <a:ext cx="5218112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66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536417"/>
              </p:ext>
            </p:extLst>
          </p:nvPr>
        </p:nvGraphicFramePr>
        <p:xfrm>
          <a:off x="200023" y="2793727"/>
          <a:ext cx="4011936" cy="2524128"/>
        </p:xfrm>
        <a:graphic>
          <a:graphicData uri="http://schemas.openxmlformats.org/drawingml/2006/table">
            <a:tbl>
              <a:tblPr/>
              <a:tblGrid>
                <a:gridCol w="2283745"/>
                <a:gridCol w="1728191"/>
              </a:tblGrid>
              <a:tr h="420688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ea typeface="Arial Unicode MS" pitchFamily="50" charset="-128"/>
                          <a:cs typeface="Arial Unicode MS" pitchFamily="50" charset="-128"/>
                        </a:rPr>
                        <a:t>Beam main features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420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8"/>
                          <a:cs typeface="Arial Unicode MS" pitchFamily="50" charset="-128"/>
                        </a:rPr>
                        <a:t>L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8"/>
                          <a:cs typeface="Arial Unicode MS" pitchFamily="50" charset="-128"/>
                        </a:rPr>
                        <a:t>730 km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8"/>
                          <a:cs typeface="Arial Unicode MS" pitchFamily="50" charset="-128"/>
                        </a:rPr>
                        <a:t>&lt;E</a:t>
                      </a:r>
                      <a:r>
                        <a:rPr kumimoji="0" lang="fr-FR" altLang="ja-JP" sz="1800" b="1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8"/>
                          <a:cs typeface="Arial Unicode MS" pitchFamily="50" charset="-128"/>
                          <a:sym typeface="Symbol" pitchFamily="18" charset="2"/>
                        </a:rPr>
                        <a:t></a:t>
                      </a:r>
                      <a:r>
                        <a:rPr kumimoji="0" lang="fr-FR" altLang="ja-JP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8"/>
                          <a:cs typeface="Arial Unicode MS" pitchFamily="50" charset="-128"/>
                        </a:rPr>
                        <a:t>&gt;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8"/>
                          <a:cs typeface="Arial Unicode MS" pitchFamily="50" charset="-128"/>
                        </a:rPr>
                        <a:t>17 GeV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8"/>
                          <a:cs typeface="Arial Unicode MS" pitchFamily="50" charset="-128"/>
                          <a:sym typeface="Symbol" pitchFamily="18" charset="2"/>
                        </a:rPr>
                        <a:t>(</a:t>
                      </a:r>
                      <a:r>
                        <a:rPr kumimoji="0" lang="fr-FR" altLang="ja-JP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8"/>
                          <a:cs typeface="Arial Unicode MS" pitchFamily="50" charset="-128"/>
                          <a:sym typeface="Symbol" pitchFamily="18" charset="2"/>
                        </a:rPr>
                        <a:t>e</a:t>
                      </a:r>
                      <a:r>
                        <a:rPr kumimoji="0" lang="fr-FR" altLang="ja-JP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8"/>
                          <a:cs typeface="Arial Unicode MS" pitchFamily="50" charset="-128"/>
                          <a:sym typeface="Symbol" pitchFamily="18" charset="2"/>
                        </a:rPr>
                        <a:t>+</a:t>
                      </a:r>
                      <a:r>
                        <a:rPr kumimoji="0" lang="fr-FR" altLang="ja-JP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8"/>
                          <a:cs typeface="Arial Unicode MS" pitchFamily="50" charset="-128"/>
                          <a:sym typeface="Symbol" pitchFamily="18" charset="2"/>
                        </a:rPr>
                        <a:t>e</a:t>
                      </a:r>
                      <a:r>
                        <a:rPr kumimoji="0" lang="fr-FR" altLang="ja-JP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8"/>
                          <a:cs typeface="Arial Unicode MS" pitchFamily="50" charset="-128"/>
                          <a:sym typeface="Symbol" pitchFamily="18" charset="2"/>
                        </a:rPr>
                        <a:t>)/</a:t>
                      </a:r>
                      <a:r>
                        <a:rPr kumimoji="0" lang="fr-FR" altLang="ja-JP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8"/>
                          <a:cs typeface="Arial Unicode MS" pitchFamily="50" charset="-128"/>
                          <a:sym typeface="Symbol" pitchFamily="18" charset="2"/>
                        </a:rPr>
                        <a:t></a:t>
                      </a:r>
                      <a:r>
                        <a:rPr kumimoji="0" lang="fr-FR" altLang="ja-JP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8"/>
                          <a:cs typeface="Arial Unicode MS" pitchFamily="50" charset="-128"/>
                          <a:sym typeface="Symbol" pitchFamily="18" charset="2"/>
                        </a:rPr>
                        <a:t></a:t>
                      </a:r>
                      <a:r>
                        <a:rPr kumimoji="0" lang="fr-FR" altLang="ja-JP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8"/>
                          <a:cs typeface="Arial Unicode MS" pitchFamily="50" charset="-128"/>
                          <a:sym typeface="Symbol" pitchFamily="18" charset="2"/>
                        </a:rPr>
                        <a:t> </a:t>
                      </a:r>
                      <a:r>
                        <a:rPr kumimoji="0" lang="fr-FR" altLang="ja-JP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8"/>
                          <a:cs typeface="Arial Unicode MS" pitchFamily="50" charset="-128"/>
                          <a:sym typeface="Symbol" pitchFamily="18" charset="2"/>
                        </a:rPr>
                        <a:t>interactions</a:t>
                      </a:r>
                      <a:endParaRPr kumimoji="0" lang="fr-FR" altLang="ja-JP" sz="1800" b="0" i="1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50" charset="-128"/>
                        <a:cs typeface="Arial Unicode MS" pitchFamily="50" charset="-128"/>
                        <a:sym typeface="Symbol" pitchFamily="18" charset="2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8"/>
                          <a:cs typeface="Arial Unicode MS" pitchFamily="50" charset="-128"/>
                        </a:rPr>
                        <a:t>0.87%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8"/>
                          <a:cs typeface="Arial Unicode MS" pitchFamily="50" charset="-128"/>
                          <a:sym typeface="Symbol" pitchFamily="18" charset="2"/>
                        </a:rPr>
                        <a:t></a:t>
                      </a:r>
                      <a:r>
                        <a:rPr kumimoji="0" lang="fr-FR" altLang="ja-JP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8"/>
                          <a:cs typeface="Arial Unicode MS" pitchFamily="50" charset="-128"/>
                          <a:sym typeface="Symbol" pitchFamily="18" charset="2"/>
                        </a:rPr>
                        <a:t></a:t>
                      </a:r>
                      <a:r>
                        <a:rPr kumimoji="0" lang="fr-FR" altLang="ja-JP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8"/>
                          <a:cs typeface="Arial Unicode MS" pitchFamily="50" charset="-128"/>
                          <a:sym typeface="Symbol" pitchFamily="18" charset="2"/>
                        </a:rPr>
                        <a:t> / </a:t>
                      </a:r>
                      <a:r>
                        <a:rPr kumimoji="0" lang="fr-FR" altLang="ja-JP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8"/>
                          <a:cs typeface="Arial Unicode MS" pitchFamily="50" charset="-128"/>
                          <a:sym typeface="Symbol" pitchFamily="18" charset="2"/>
                        </a:rPr>
                        <a:t></a:t>
                      </a:r>
                      <a:r>
                        <a:rPr kumimoji="0" lang="fr-FR" altLang="ja-JP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8"/>
                          <a:cs typeface="Arial Unicode MS" pitchFamily="50" charset="-128"/>
                          <a:sym typeface="Symbol" pitchFamily="18" charset="2"/>
                        </a:rPr>
                        <a:t> </a:t>
                      </a:r>
                      <a:r>
                        <a:rPr kumimoji="0" lang="fr-FR" altLang="ja-JP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8"/>
                          <a:cs typeface="Arial Unicode MS" pitchFamily="50" charset="-128"/>
                          <a:sym typeface="Symbol" pitchFamily="18" charset="2"/>
                        </a:rPr>
                        <a:t>interactions</a:t>
                      </a:r>
                      <a:endParaRPr kumimoji="0" lang="fr-FR" altLang="ja-JP" sz="1800" b="0" i="1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50" charset="-128"/>
                        <a:cs typeface="Arial Unicode MS" pitchFamily="50" charset="-128"/>
                        <a:sym typeface="Symbol" pitchFamily="18" charset="2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8"/>
                          <a:cs typeface="Arial Unicode MS" pitchFamily="50" charset="-128"/>
                        </a:rPr>
                        <a:t>2.1%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8"/>
                          <a:cs typeface="Arial Unicode MS" pitchFamily="50" charset="-128"/>
                          <a:sym typeface="Symbol" pitchFamily="18" charset="2"/>
                        </a:rPr>
                        <a:t></a:t>
                      </a:r>
                      <a:r>
                        <a:rPr kumimoji="0" lang="fr-FR" altLang="ja-JP" sz="1800" b="1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8"/>
                          <a:cs typeface="Arial Unicode MS" pitchFamily="50" charset="-128"/>
                          <a:sym typeface="Symbol" pitchFamily="18" charset="2"/>
                        </a:rPr>
                        <a:t></a:t>
                      </a:r>
                      <a:r>
                        <a:rPr kumimoji="0" lang="fr-FR" altLang="ja-JP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8"/>
                          <a:cs typeface="Arial Unicode MS" pitchFamily="50" charset="-128"/>
                          <a:sym typeface="Symbol" pitchFamily="18" charset="2"/>
                        </a:rPr>
                        <a:t> prompt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8"/>
                          <a:cs typeface="Arial Unicode MS" pitchFamily="50" charset="-128"/>
                        </a:rPr>
                        <a:t>negligible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132" name="Picture 34" descr="fig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385489"/>
            <a:ext cx="3762375" cy="2360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36" name="Oval 39"/>
          <p:cNvSpPr>
            <a:spLocks noChangeArrowheads="1"/>
          </p:cNvSpPr>
          <p:nvPr/>
        </p:nvSpPr>
        <p:spPr bwMode="auto">
          <a:xfrm>
            <a:off x="6059488" y="1236389"/>
            <a:ext cx="2286000" cy="7620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it-IT" altLang="ja-JP"/>
          </a:p>
        </p:txBody>
      </p:sp>
      <p:sp>
        <p:nvSpPr>
          <p:cNvPr id="4137" name="Line 40"/>
          <p:cNvSpPr>
            <a:spLocks noChangeShapeType="1"/>
          </p:cNvSpPr>
          <p:nvPr/>
        </p:nvSpPr>
        <p:spPr bwMode="auto">
          <a:xfrm flipH="1">
            <a:off x="6300788" y="1957114"/>
            <a:ext cx="431800" cy="10795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38" name="Text Box 41"/>
          <p:cNvSpPr txBox="1">
            <a:spLocks noChangeArrowheads="1"/>
          </p:cNvSpPr>
          <p:nvPr/>
        </p:nvSpPr>
        <p:spPr bwMode="auto">
          <a:xfrm>
            <a:off x="76200" y="2233339"/>
            <a:ext cx="7604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GB" altLang="ja-JP" sz="1600">
                <a:solidFill>
                  <a:srgbClr val="FFFF66"/>
                </a:solidFill>
              </a:rPr>
              <a:t>CERN</a:t>
            </a:r>
            <a:endParaRPr lang="en-GB" altLang="ja-JP"/>
          </a:p>
        </p:txBody>
      </p:sp>
      <p:sp>
        <p:nvSpPr>
          <p:cNvPr id="4139" name="Text Box 42"/>
          <p:cNvSpPr txBox="1">
            <a:spLocks noChangeArrowheads="1"/>
          </p:cNvSpPr>
          <p:nvPr/>
        </p:nvSpPr>
        <p:spPr bwMode="auto">
          <a:xfrm>
            <a:off x="2995613" y="2125389"/>
            <a:ext cx="7381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GB" altLang="ja-JP" sz="1600">
                <a:solidFill>
                  <a:srgbClr val="FFFF66"/>
                </a:solidFill>
              </a:rPr>
              <a:t>LNGS</a:t>
            </a:r>
            <a:endParaRPr lang="en-GB" altLang="ja-JP"/>
          </a:p>
        </p:txBody>
      </p:sp>
      <p:sp>
        <p:nvSpPr>
          <p:cNvPr id="4140" name="Line 43"/>
          <p:cNvSpPr>
            <a:spLocks noChangeShapeType="1"/>
          </p:cNvSpPr>
          <p:nvPr/>
        </p:nvSpPr>
        <p:spPr bwMode="auto">
          <a:xfrm flipV="1">
            <a:off x="381000" y="2004739"/>
            <a:ext cx="3124200" cy="95250"/>
          </a:xfrm>
          <a:prstGeom prst="line">
            <a:avLst/>
          </a:prstGeom>
          <a:noFill/>
          <a:ln w="28575">
            <a:solidFill>
              <a:srgbClr val="FFFF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41" name="Text Box 44"/>
          <p:cNvSpPr txBox="1">
            <a:spLocks noChangeArrowheads="1"/>
          </p:cNvSpPr>
          <p:nvPr/>
        </p:nvSpPr>
        <p:spPr bwMode="auto">
          <a:xfrm>
            <a:off x="1473200" y="2157139"/>
            <a:ext cx="850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GB" altLang="ja-JP" sz="1600">
                <a:solidFill>
                  <a:srgbClr val="FFFF66"/>
                </a:solidFill>
              </a:rPr>
              <a:t>730 km</a:t>
            </a:r>
            <a:endParaRPr lang="en-GB" altLang="ja-JP"/>
          </a:p>
        </p:txBody>
      </p:sp>
      <p:sp>
        <p:nvSpPr>
          <p:cNvPr id="4143" name="Line 48"/>
          <p:cNvSpPr>
            <a:spLocks noChangeShapeType="1"/>
          </p:cNvSpPr>
          <p:nvPr/>
        </p:nvSpPr>
        <p:spPr bwMode="auto">
          <a:xfrm>
            <a:off x="683568" y="4614589"/>
            <a:ext cx="152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" name="Line 48"/>
          <p:cNvSpPr>
            <a:spLocks noChangeShapeType="1"/>
          </p:cNvSpPr>
          <p:nvPr/>
        </p:nvSpPr>
        <p:spPr bwMode="auto">
          <a:xfrm>
            <a:off x="899592" y="4189387"/>
            <a:ext cx="152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8647272" y="6453336"/>
            <a:ext cx="36576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7249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グループ化 97"/>
          <p:cNvGrpSpPr/>
          <p:nvPr/>
        </p:nvGrpSpPr>
        <p:grpSpPr>
          <a:xfrm>
            <a:off x="-900608" y="3508307"/>
            <a:ext cx="3888432" cy="3357340"/>
            <a:chOff x="-1116632" y="3126832"/>
            <a:chExt cx="4541617" cy="3807492"/>
          </a:xfrm>
        </p:grpSpPr>
        <p:pic>
          <p:nvPicPr>
            <p:cNvPr id="1028" name="Picture 4" descr="C:\Users\ugrad\Desktop\TT_CS_ECC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6632" y="3126832"/>
              <a:ext cx="4541617" cy="3807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正方形/長方形 28"/>
            <p:cNvSpPr/>
            <p:nvPr/>
          </p:nvSpPr>
          <p:spPr>
            <a:xfrm>
              <a:off x="0" y="3212976"/>
              <a:ext cx="3424985" cy="364502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正方形/長方形 3"/>
          <p:cNvSpPr/>
          <p:nvPr/>
        </p:nvSpPr>
        <p:spPr>
          <a:xfrm>
            <a:off x="2267744" y="3887470"/>
            <a:ext cx="432048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grpSp>
        <p:nvGrpSpPr>
          <p:cNvPr id="37" name="グループ化 36"/>
          <p:cNvGrpSpPr/>
          <p:nvPr/>
        </p:nvGrpSpPr>
        <p:grpSpPr>
          <a:xfrm>
            <a:off x="3070486" y="1213974"/>
            <a:ext cx="6228086" cy="4275674"/>
            <a:chOff x="3070486" y="1213974"/>
            <a:chExt cx="6228086" cy="4275674"/>
          </a:xfrm>
        </p:grpSpPr>
        <p:pic>
          <p:nvPicPr>
            <p:cNvPr id="8" name="Picture 15" descr="C:\Users\ugrad\Desktop\図1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73"/>
            <a:stretch/>
          </p:blipFill>
          <p:spPr bwMode="auto">
            <a:xfrm>
              <a:off x="3070486" y="1524688"/>
              <a:ext cx="6142629" cy="2558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ight Brace 17"/>
            <p:cNvSpPr/>
            <p:nvPr/>
          </p:nvSpPr>
          <p:spPr>
            <a:xfrm rot="5400000">
              <a:off x="3872669" y="3482474"/>
              <a:ext cx="281880" cy="1381211"/>
            </a:xfrm>
            <a:prstGeom prst="rightBrace">
              <a:avLst>
                <a:gd name="adj1" fmla="val 8333"/>
                <a:gd name="adj2" fmla="val 50620"/>
              </a:avLst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cxnSp>
          <p:nvCxnSpPr>
            <p:cNvPr id="10" name="Straight Arrow Connector 7"/>
            <p:cNvCxnSpPr/>
            <p:nvPr/>
          </p:nvCxnSpPr>
          <p:spPr>
            <a:xfrm flipH="1">
              <a:off x="3182065" y="1394963"/>
              <a:ext cx="957887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8"/>
            <p:cNvCxnSpPr>
              <a:stCxn id="15" idx="1"/>
            </p:cNvCxnSpPr>
            <p:nvPr/>
          </p:nvCxnSpPr>
          <p:spPr>
            <a:xfrm flipH="1" flipV="1">
              <a:off x="6169989" y="1394964"/>
              <a:ext cx="1138315" cy="367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0"/>
            <p:cNvCxnSpPr/>
            <p:nvPr/>
          </p:nvCxnSpPr>
          <p:spPr>
            <a:xfrm>
              <a:off x="4932040" y="1394964"/>
              <a:ext cx="1125196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1"/>
            <p:cNvCxnSpPr>
              <a:stCxn id="15" idx="3"/>
            </p:cNvCxnSpPr>
            <p:nvPr/>
          </p:nvCxnSpPr>
          <p:spPr>
            <a:xfrm flipV="1">
              <a:off x="8028384" y="1394964"/>
              <a:ext cx="1073153" cy="367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2"/>
            <p:cNvSpPr txBox="1"/>
            <p:nvPr/>
          </p:nvSpPr>
          <p:spPr>
            <a:xfrm>
              <a:off x="4283968" y="1213974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i="1" dirty="0" smtClean="0">
                  <a:solidFill>
                    <a:srgbClr val="0070C0"/>
                  </a:solidFill>
                </a:rPr>
                <a:t>SM1</a:t>
              </a:r>
              <a:endParaRPr lang="en-GB" b="1" i="1" dirty="0">
                <a:solidFill>
                  <a:srgbClr val="0070C0"/>
                </a:solidFill>
              </a:endParaRPr>
            </a:p>
          </p:txBody>
        </p:sp>
        <p:sp>
          <p:nvSpPr>
            <p:cNvPr id="15" name="TextBox 13"/>
            <p:cNvSpPr txBox="1"/>
            <p:nvPr/>
          </p:nvSpPr>
          <p:spPr>
            <a:xfrm>
              <a:off x="7308304" y="1213974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i="1" dirty="0" smtClean="0">
                  <a:solidFill>
                    <a:srgbClr val="0070C0"/>
                  </a:solidFill>
                </a:rPr>
                <a:t>SM2</a:t>
              </a:r>
              <a:endParaRPr lang="en-GB" b="1" i="1" dirty="0">
                <a:solidFill>
                  <a:srgbClr val="0070C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38440" y="1583306"/>
              <a:ext cx="1578526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b="1" i="1" dirty="0" smtClean="0"/>
                <a:t>Brick walls </a:t>
              </a:r>
            </a:p>
            <a:p>
              <a:r>
                <a:rPr lang="en-GB" sz="1050" b="1" i="1" dirty="0" smtClean="0"/>
                <a:t>+ Target Tracker(TT)</a:t>
              </a:r>
              <a:endParaRPr lang="en-GB" sz="1050" b="1" i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73342" y="1604671"/>
              <a:ext cx="146577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i="1" dirty="0" err="1" smtClean="0"/>
                <a:t>Muon</a:t>
              </a:r>
              <a:r>
                <a:rPr lang="en-GB" sz="1000" b="1" i="1" dirty="0" smtClean="0"/>
                <a:t> Spectrometer</a:t>
              </a:r>
            </a:p>
            <a:p>
              <a:r>
                <a:rPr lang="en-GB" sz="1000" b="1" i="1" dirty="0" smtClean="0"/>
                <a:t> RPC+ Drift Tubes (HPT)</a:t>
              </a:r>
              <a:endParaRPr lang="en-GB" sz="1000" b="1" i="1" dirty="0"/>
            </a:p>
          </p:txBody>
        </p:sp>
        <p:sp>
          <p:nvSpPr>
            <p:cNvPr id="19" name="Right Brace 23"/>
            <p:cNvSpPr/>
            <p:nvPr/>
          </p:nvSpPr>
          <p:spPr>
            <a:xfrm rot="5400000">
              <a:off x="5024693" y="3768037"/>
              <a:ext cx="853004" cy="1381210"/>
            </a:xfrm>
            <a:prstGeom prst="rightBrace">
              <a:avLst>
                <a:gd name="adj1" fmla="val 8333"/>
                <a:gd name="adj2" fmla="val 50620"/>
              </a:avLst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6600FF"/>
                </a:solidFill>
              </a:endParaRPr>
            </a:p>
          </p:txBody>
        </p:sp>
        <p:sp>
          <p:nvSpPr>
            <p:cNvPr id="20" name="TextBox 24"/>
            <p:cNvSpPr txBox="1"/>
            <p:nvPr/>
          </p:nvSpPr>
          <p:spPr>
            <a:xfrm>
              <a:off x="5027914" y="5027983"/>
              <a:ext cx="42706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i="1" dirty="0" smtClean="0">
                  <a:solidFill>
                    <a:srgbClr val="6600FF"/>
                  </a:solidFill>
                </a:rPr>
                <a:t> </a:t>
              </a:r>
              <a:r>
                <a:rPr lang="en-GB" sz="1200" b="1" i="1" dirty="0" err="1" smtClean="0">
                  <a:solidFill>
                    <a:srgbClr val="6600FF"/>
                  </a:solidFill>
                </a:rPr>
                <a:t>Muon</a:t>
              </a:r>
              <a:r>
                <a:rPr lang="en-GB" sz="1200" b="1" i="1" dirty="0" smtClean="0">
                  <a:solidFill>
                    <a:srgbClr val="6600FF"/>
                  </a:solidFill>
                </a:rPr>
                <a:t> Spectrometer</a:t>
              </a:r>
            </a:p>
            <a:p>
              <a:pPr algn="ctr"/>
              <a:r>
                <a:rPr lang="en-GB" sz="1200" b="1" i="1" dirty="0" smtClean="0">
                  <a:solidFill>
                    <a:srgbClr val="6600FF"/>
                  </a:solidFill>
                </a:rPr>
                <a:t>Muon ID, momentum and  charge measurement</a:t>
              </a:r>
              <a:endParaRPr lang="en-GB" sz="1200" b="1" i="1" dirty="0">
                <a:solidFill>
                  <a:srgbClr val="6600FF"/>
                </a:solidFill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3347864" y="4333746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altLang="ja-JP" dirty="0" smtClean="0">
                  <a:solidFill>
                    <a:schemeClr val="accent6">
                      <a:lumMod val="50000"/>
                    </a:schemeClr>
                  </a:solidFill>
                </a:rPr>
                <a:t>Target area</a:t>
              </a:r>
              <a:endParaRPr kumimoji="1" lang="ja-JP" alt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OPERA detector</a:t>
            </a:r>
            <a:endParaRPr kumimoji="1" lang="ja-JP" altLang="en-US" dirty="0"/>
          </a:p>
        </p:txBody>
      </p:sp>
      <p:pic>
        <p:nvPicPr>
          <p:cNvPr id="1026" name="Picture 2" descr="http://mimirappa.up.seesaa.net/image/cern-logo-400x400-fu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42" y="1686672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線矢印コネクタ 4"/>
          <p:cNvCxnSpPr/>
          <p:nvPr/>
        </p:nvCxnSpPr>
        <p:spPr>
          <a:xfrm>
            <a:off x="1547664" y="2406752"/>
            <a:ext cx="144016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1619672" y="197470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730km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619672" y="246946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l-GR" altLang="ja-JP" dirty="0" smtClean="0"/>
              <a:t>ν</a:t>
            </a:r>
            <a:r>
              <a:rPr kumimoji="1" lang="el-GR" altLang="ja-JP" baseline="-25000" dirty="0" smtClean="0"/>
              <a:t>μ</a:t>
            </a:r>
            <a:r>
              <a:rPr kumimoji="1" lang="el-GR" altLang="ja-JP" dirty="0" smtClean="0"/>
              <a:t> </a:t>
            </a:r>
            <a:r>
              <a:rPr kumimoji="1" lang="en-US" altLang="ja-JP" dirty="0" smtClean="0"/>
              <a:t>beam</a:t>
            </a:r>
            <a:endParaRPr kumimoji="1" lang="ja-JP" altLang="en-US" dirty="0"/>
          </a:p>
        </p:txBody>
      </p:sp>
      <p:grpSp>
        <p:nvGrpSpPr>
          <p:cNvPr id="31" name="Group 44"/>
          <p:cNvGrpSpPr/>
          <p:nvPr/>
        </p:nvGrpSpPr>
        <p:grpSpPr>
          <a:xfrm>
            <a:off x="55428" y="2783834"/>
            <a:ext cx="4055770" cy="4014512"/>
            <a:chOff x="-3210839" y="-2044584"/>
            <a:chExt cx="7066556" cy="8131385"/>
          </a:xfrm>
        </p:grpSpPr>
        <p:sp>
          <p:nvSpPr>
            <p:cNvPr id="32" name="Rectangle 48"/>
            <p:cNvSpPr>
              <a:spLocks noChangeArrowheads="1"/>
            </p:cNvSpPr>
            <p:nvPr/>
          </p:nvSpPr>
          <p:spPr bwMode="auto">
            <a:xfrm>
              <a:off x="3384229" y="-2044580"/>
              <a:ext cx="471488" cy="381000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" name="Line 49"/>
            <p:cNvSpPr>
              <a:spLocks noChangeShapeType="1"/>
            </p:cNvSpPr>
            <p:nvPr/>
          </p:nvSpPr>
          <p:spPr bwMode="auto">
            <a:xfrm flipV="1">
              <a:off x="-3210839" y="-2044584"/>
              <a:ext cx="6580647" cy="1621273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Line 50"/>
            <p:cNvSpPr>
              <a:spLocks noChangeShapeType="1"/>
            </p:cNvSpPr>
            <p:nvPr/>
          </p:nvSpPr>
          <p:spPr bwMode="auto">
            <a:xfrm flipH="1">
              <a:off x="1898409" y="-1663578"/>
              <a:ext cx="1957308" cy="7750379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5" name="スライド番号プレースホルダ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AE04B-2C11-4F87-835E-5847FB97C1E5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sp>
        <p:nvSpPr>
          <p:cNvPr id="38" name="正方形/長方形 37"/>
          <p:cNvSpPr/>
          <p:nvPr/>
        </p:nvSpPr>
        <p:spPr>
          <a:xfrm>
            <a:off x="3323004" y="971436"/>
            <a:ext cx="5856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/>
              <a:t>Total 1.25 </a:t>
            </a:r>
            <a:r>
              <a:rPr lang="en-US" altLang="ja-JP" dirty="0" err="1" smtClean="0"/>
              <a:t>kton</a:t>
            </a:r>
            <a:r>
              <a:rPr lang="en-US" altLang="ja-JP" dirty="0" smtClean="0"/>
              <a:t>, 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altLang="ja-JP" dirty="0" smtClean="0"/>
              <a:t>150000 ECC bricks </a:t>
            </a:r>
            <a:endParaRPr lang="ja-JP" altLang="en-US" dirty="0"/>
          </a:p>
        </p:txBody>
      </p:sp>
      <p:sp>
        <p:nvSpPr>
          <p:cNvPr id="39" name="Right Brace 17"/>
          <p:cNvSpPr/>
          <p:nvPr/>
        </p:nvSpPr>
        <p:spPr>
          <a:xfrm rot="5400000">
            <a:off x="6777849" y="3527407"/>
            <a:ext cx="281880" cy="1381211"/>
          </a:xfrm>
          <a:prstGeom prst="rightBrace">
            <a:avLst>
              <a:gd name="adj1" fmla="val 8333"/>
              <a:gd name="adj2" fmla="val 50620"/>
            </a:avLst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0" name="Right Brace 23"/>
          <p:cNvSpPr/>
          <p:nvPr/>
        </p:nvSpPr>
        <p:spPr>
          <a:xfrm rot="5400000">
            <a:off x="8021346" y="3818517"/>
            <a:ext cx="864096" cy="1381212"/>
          </a:xfrm>
          <a:prstGeom prst="rightBrace">
            <a:avLst>
              <a:gd name="adj1" fmla="val 8333"/>
              <a:gd name="adj2" fmla="val 50620"/>
            </a:avLst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6600FF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228184" y="42930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ja-JP" dirty="0" smtClean="0">
                <a:solidFill>
                  <a:schemeClr val="accent6">
                    <a:lumMod val="50000"/>
                  </a:schemeClr>
                </a:solidFill>
              </a:rPr>
              <a:t>Target area</a:t>
            </a:r>
            <a:endParaRPr kumimoji="1" lang="ja-JP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878124" y="3625860"/>
            <a:ext cx="1333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Target Tracker(TT)</a:t>
            </a:r>
            <a:endParaRPr kumimoji="1" lang="en-GB" sz="1400" dirty="0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3182065" y="3356992"/>
            <a:ext cx="5919472" cy="0"/>
          </a:xfrm>
          <a:prstGeom prst="straightConnector1">
            <a:avLst/>
          </a:prstGeom>
          <a:ln w="190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6444208" y="3068960"/>
            <a:ext cx="1165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b="1" dirty="0" smtClean="0">
                <a:solidFill>
                  <a:schemeClr val="bg1"/>
                </a:solidFill>
              </a:rPr>
              <a:t>~20m</a:t>
            </a:r>
          </a:p>
        </p:txBody>
      </p:sp>
    </p:spTree>
    <p:extLst>
      <p:ext uri="{BB962C8B-B14F-4D97-AF65-F5344CB8AC3E}">
        <p14:creationId xmlns:p14="http://schemas.microsoft.com/office/powerpoint/2010/main" val="272842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76250"/>
            <a:ext cx="572452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3" name="Text Box 3"/>
          <p:cNvSpPr txBox="1">
            <a:spLocks noChangeArrowheads="1"/>
          </p:cNvSpPr>
          <p:nvPr/>
        </p:nvSpPr>
        <p:spPr bwMode="auto">
          <a:xfrm>
            <a:off x="1042988" y="0"/>
            <a:ext cx="7127875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3200" b="1" dirty="0" smtClean="0">
                <a:solidFill>
                  <a:srgbClr val="000000"/>
                </a:solidFill>
                <a:latin typeface="Times New Roman" pitchFamily="18" charset="0"/>
              </a:rPr>
              <a:t>OPERA </a:t>
            </a:r>
            <a:r>
              <a:rPr lang="en-US" altLang="ja-JP" sz="3200" b="1" dirty="0">
                <a:solidFill>
                  <a:srgbClr val="000000"/>
                </a:solidFill>
                <a:latin typeface="Times New Roman" pitchFamily="18" charset="0"/>
              </a:rPr>
              <a:t>ECC</a:t>
            </a:r>
            <a:r>
              <a:rPr lang="ja-JP" altLang="en-US" sz="3200" b="1" dirty="0">
                <a:solidFill>
                  <a:srgbClr val="000000"/>
                </a:solidFill>
                <a:latin typeface="Times New Roman" pitchFamily="18" charset="0"/>
              </a:rPr>
              <a:t>　</a:t>
            </a:r>
            <a:endParaRPr lang="ja-JP" altLang="en-US" sz="28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altLang="ja-JP" sz="2000" b="1" dirty="0" err="1">
                <a:solidFill>
                  <a:srgbClr val="000000"/>
                </a:solidFill>
                <a:latin typeface="Times New Roman" pitchFamily="18" charset="0"/>
              </a:rPr>
              <a:t>Pb</a:t>
            </a:r>
            <a:r>
              <a:rPr lang="en-US" altLang="ja-JP" sz="2000" b="1" dirty="0">
                <a:solidFill>
                  <a:srgbClr val="000000"/>
                </a:solidFill>
                <a:latin typeface="Times New Roman" pitchFamily="18" charset="0"/>
              </a:rPr>
              <a:t>(1mm) / Nuclear Emulsion</a:t>
            </a:r>
            <a:r>
              <a:rPr lang="ja-JP" altLang="en-US" sz="2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ja-JP" sz="2000" b="1" dirty="0">
                <a:solidFill>
                  <a:srgbClr val="000000"/>
                </a:solidFill>
                <a:latin typeface="Times New Roman" pitchFamily="18" charset="0"/>
              </a:rPr>
              <a:t>(OPERA film) Sandwich</a:t>
            </a:r>
            <a:endParaRPr lang="ja-JP" altLang="en-US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25284" name="Picture 4" descr="DSCF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73463"/>
            <a:ext cx="37401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5" name="Text Box 5"/>
          <p:cNvSpPr txBox="1">
            <a:spLocks noChangeArrowheads="1"/>
          </p:cNvSpPr>
          <p:nvPr/>
        </p:nvSpPr>
        <p:spPr bwMode="auto">
          <a:xfrm>
            <a:off x="1758950" y="6235700"/>
            <a:ext cx="98425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 New Roman" pitchFamily="18" charset="0"/>
              </a:rPr>
              <a:t>125mm</a:t>
            </a:r>
          </a:p>
        </p:txBody>
      </p:sp>
      <p:sp>
        <p:nvSpPr>
          <p:cNvPr id="225286" name="Line 6"/>
          <p:cNvSpPr>
            <a:spLocks noChangeShapeType="1"/>
          </p:cNvSpPr>
          <p:nvPr/>
        </p:nvSpPr>
        <p:spPr bwMode="auto">
          <a:xfrm flipV="1">
            <a:off x="914400" y="6007100"/>
            <a:ext cx="2251075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5287" name="Line 7"/>
          <p:cNvSpPr>
            <a:spLocks noChangeShapeType="1"/>
          </p:cNvSpPr>
          <p:nvPr/>
        </p:nvSpPr>
        <p:spPr bwMode="auto">
          <a:xfrm>
            <a:off x="633413" y="4635500"/>
            <a:ext cx="211137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5288" name="Text Box 8"/>
          <p:cNvSpPr txBox="1">
            <a:spLocks noChangeArrowheads="1"/>
          </p:cNvSpPr>
          <p:nvPr/>
        </p:nvSpPr>
        <p:spPr bwMode="auto">
          <a:xfrm>
            <a:off x="0" y="5397500"/>
            <a:ext cx="838200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600">
                <a:solidFill>
                  <a:srgbClr val="000000"/>
                </a:solidFill>
                <a:latin typeface="Times New Roman" pitchFamily="18" charset="0"/>
              </a:rPr>
              <a:t>100mm</a:t>
            </a:r>
          </a:p>
        </p:txBody>
      </p:sp>
      <p:sp>
        <p:nvSpPr>
          <p:cNvPr id="225289" name="Rectangle 9"/>
          <p:cNvSpPr>
            <a:spLocks noChangeArrowheads="1"/>
          </p:cNvSpPr>
          <p:nvPr/>
        </p:nvSpPr>
        <p:spPr bwMode="auto">
          <a:xfrm>
            <a:off x="2268538" y="908050"/>
            <a:ext cx="477837" cy="199707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290" name="Rectangle 10"/>
          <p:cNvSpPr>
            <a:spLocks noChangeArrowheads="1"/>
          </p:cNvSpPr>
          <p:nvPr/>
        </p:nvSpPr>
        <p:spPr bwMode="auto">
          <a:xfrm>
            <a:off x="876300" y="908050"/>
            <a:ext cx="479425" cy="199707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291" name="Rectangle 11"/>
          <p:cNvSpPr>
            <a:spLocks noChangeArrowheads="1"/>
          </p:cNvSpPr>
          <p:nvPr/>
        </p:nvSpPr>
        <p:spPr bwMode="auto">
          <a:xfrm>
            <a:off x="1582738" y="908050"/>
            <a:ext cx="479425" cy="199707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292" name="Rectangle 12"/>
          <p:cNvSpPr>
            <a:spLocks noChangeArrowheads="1"/>
          </p:cNvSpPr>
          <p:nvPr/>
        </p:nvSpPr>
        <p:spPr bwMode="auto">
          <a:xfrm>
            <a:off x="1355725" y="908050"/>
            <a:ext cx="42863" cy="19970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293" name="Rectangle 13"/>
          <p:cNvSpPr>
            <a:spLocks noChangeArrowheads="1"/>
          </p:cNvSpPr>
          <p:nvPr/>
        </p:nvSpPr>
        <p:spPr bwMode="auto">
          <a:xfrm>
            <a:off x="1538288" y="908050"/>
            <a:ext cx="44450" cy="19970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294" name="Rectangle 14"/>
          <p:cNvSpPr>
            <a:spLocks noChangeArrowheads="1"/>
          </p:cNvSpPr>
          <p:nvPr/>
        </p:nvSpPr>
        <p:spPr bwMode="auto">
          <a:xfrm>
            <a:off x="2243138" y="908050"/>
            <a:ext cx="46037" cy="19970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295" name="Rectangle 15"/>
          <p:cNvSpPr>
            <a:spLocks noChangeArrowheads="1"/>
          </p:cNvSpPr>
          <p:nvPr/>
        </p:nvSpPr>
        <p:spPr bwMode="auto">
          <a:xfrm>
            <a:off x="2058988" y="908050"/>
            <a:ext cx="46037" cy="19970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296" name="Line 16"/>
          <p:cNvSpPr>
            <a:spLocks noChangeShapeType="1"/>
          </p:cNvSpPr>
          <p:nvPr/>
        </p:nvSpPr>
        <p:spPr bwMode="auto">
          <a:xfrm>
            <a:off x="1176338" y="2049463"/>
            <a:ext cx="1265237" cy="609600"/>
          </a:xfrm>
          <a:prstGeom prst="line">
            <a:avLst/>
          </a:prstGeom>
          <a:noFill/>
          <a:ln w="6350">
            <a:solidFill>
              <a:srgbClr val="4D4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5297" name="Line 17"/>
          <p:cNvSpPr>
            <a:spLocks noChangeShapeType="1"/>
          </p:cNvSpPr>
          <p:nvPr/>
        </p:nvSpPr>
        <p:spPr bwMode="auto">
          <a:xfrm>
            <a:off x="1185863" y="2046288"/>
            <a:ext cx="1281112" cy="319087"/>
          </a:xfrm>
          <a:prstGeom prst="line">
            <a:avLst/>
          </a:prstGeom>
          <a:noFill/>
          <a:ln w="6350">
            <a:solidFill>
              <a:srgbClr val="4D4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5298" name="Line 18"/>
          <p:cNvSpPr>
            <a:spLocks noChangeShapeType="1"/>
          </p:cNvSpPr>
          <p:nvPr/>
        </p:nvSpPr>
        <p:spPr bwMode="auto">
          <a:xfrm flipV="1">
            <a:off x="900113" y="2047875"/>
            <a:ext cx="263525" cy="1588"/>
          </a:xfrm>
          <a:prstGeom prst="line">
            <a:avLst/>
          </a:prstGeom>
          <a:noFill/>
          <a:ln w="9525">
            <a:solidFill>
              <a:srgbClr val="CC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5299" name="Line 19"/>
          <p:cNvSpPr>
            <a:spLocks noChangeShapeType="1"/>
          </p:cNvSpPr>
          <p:nvPr/>
        </p:nvSpPr>
        <p:spPr bwMode="auto">
          <a:xfrm>
            <a:off x="382588" y="2052638"/>
            <a:ext cx="492125" cy="0"/>
          </a:xfrm>
          <a:prstGeom prst="line">
            <a:avLst/>
          </a:prstGeom>
          <a:noFill/>
          <a:ln w="9525">
            <a:solidFill>
              <a:srgbClr val="CC0000"/>
            </a:solidFill>
            <a:prstDash val="sysDot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5300" name="Line 20"/>
          <p:cNvSpPr>
            <a:spLocks noChangeShapeType="1"/>
          </p:cNvSpPr>
          <p:nvPr/>
        </p:nvSpPr>
        <p:spPr bwMode="auto">
          <a:xfrm flipV="1">
            <a:off x="1184275" y="1687513"/>
            <a:ext cx="598488" cy="357187"/>
          </a:xfrm>
          <a:prstGeom prst="line">
            <a:avLst/>
          </a:prstGeom>
          <a:noFill/>
          <a:ln w="635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5301" name="Line 21"/>
          <p:cNvSpPr>
            <a:spLocks noChangeShapeType="1"/>
          </p:cNvSpPr>
          <p:nvPr/>
        </p:nvSpPr>
        <p:spPr bwMode="auto">
          <a:xfrm>
            <a:off x="1785938" y="1684338"/>
            <a:ext cx="706437" cy="14287"/>
          </a:xfrm>
          <a:prstGeom prst="line">
            <a:avLst/>
          </a:prstGeom>
          <a:noFill/>
          <a:ln w="635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5302" name="Line 22"/>
          <p:cNvSpPr>
            <a:spLocks noChangeShapeType="1"/>
          </p:cNvSpPr>
          <p:nvPr/>
        </p:nvSpPr>
        <p:spPr bwMode="auto">
          <a:xfrm flipV="1">
            <a:off x="1779588" y="944563"/>
            <a:ext cx="531812" cy="744537"/>
          </a:xfrm>
          <a:prstGeom prst="line">
            <a:avLst/>
          </a:prstGeom>
          <a:noFill/>
          <a:ln w="6350">
            <a:solidFill>
              <a:srgbClr val="CC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5303" name="Line 23"/>
          <p:cNvSpPr>
            <a:spLocks noChangeShapeType="1"/>
          </p:cNvSpPr>
          <p:nvPr/>
        </p:nvSpPr>
        <p:spPr bwMode="auto">
          <a:xfrm flipV="1">
            <a:off x="1792288" y="1270000"/>
            <a:ext cx="638175" cy="411163"/>
          </a:xfrm>
          <a:prstGeom prst="line">
            <a:avLst/>
          </a:prstGeom>
          <a:noFill/>
          <a:ln w="6350">
            <a:solidFill>
              <a:srgbClr val="CC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5304" name="Line 24"/>
          <p:cNvSpPr>
            <a:spLocks noChangeShapeType="1"/>
          </p:cNvSpPr>
          <p:nvPr/>
        </p:nvSpPr>
        <p:spPr bwMode="auto">
          <a:xfrm>
            <a:off x="2057400" y="1690688"/>
            <a:ext cx="47625" cy="1587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5305" name="Line 25"/>
          <p:cNvSpPr>
            <a:spLocks noChangeShapeType="1"/>
          </p:cNvSpPr>
          <p:nvPr/>
        </p:nvSpPr>
        <p:spPr bwMode="auto">
          <a:xfrm>
            <a:off x="2239963" y="1697038"/>
            <a:ext cx="49212" cy="1587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5306" name="Line 26"/>
          <p:cNvSpPr>
            <a:spLocks noChangeShapeType="1"/>
          </p:cNvSpPr>
          <p:nvPr/>
        </p:nvSpPr>
        <p:spPr bwMode="auto">
          <a:xfrm flipV="1">
            <a:off x="1536700" y="1808163"/>
            <a:ext cx="46038" cy="254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5307" name="Line 27"/>
          <p:cNvSpPr>
            <a:spLocks noChangeShapeType="1"/>
          </p:cNvSpPr>
          <p:nvPr/>
        </p:nvSpPr>
        <p:spPr bwMode="auto">
          <a:xfrm flipV="1">
            <a:off x="1350963" y="1917700"/>
            <a:ext cx="46037" cy="254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5308" name="Line 28"/>
          <p:cNvSpPr>
            <a:spLocks noChangeShapeType="1"/>
          </p:cNvSpPr>
          <p:nvPr/>
        </p:nvSpPr>
        <p:spPr bwMode="auto">
          <a:xfrm>
            <a:off x="1346200" y="2087563"/>
            <a:ext cx="52388" cy="17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5309" name="Line 29"/>
          <p:cNvSpPr>
            <a:spLocks noChangeShapeType="1"/>
          </p:cNvSpPr>
          <p:nvPr/>
        </p:nvSpPr>
        <p:spPr bwMode="auto">
          <a:xfrm>
            <a:off x="1541463" y="2136775"/>
            <a:ext cx="52387" cy="17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5310" name="Line 30"/>
          <p:cNvSpPr>
            <a:spLocks noChangeShapeType="1"/>
          </p:cNvSpPr>
          <p:nvPr/>
        </p:nvSpPr>
        <p:spPr bwMode="auto">
          <a:xfrm>
            <a:off x="2241550" y="2311400"/>
            <a:ext cx="52388" cy="15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5311" name="Line 31"/>
          <p:cNvSpPr>
            <a:spLocks noChangeShapeType="1"/>
          </p:cNvSpPr>
          <p:nvPr/>
        </p:nvSpPr>
        <p:spPr bwMode="auto">
          <a:xfrm>
            <a:off x="2054225" y="2266950"/>
            <a:ext cx="52388" cy="15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5312" name="Line 32"/>
          <p:cNvSpPr>
            <a:spLocks noChangeShapeType="1"/>
          </p:cNvSpPr>
          <p:nvPr/>
        </p:nvSpPr>
        <p:spPr bwMode="auto">
          <a:xfrm>
            <a:off x="1350963" y="2138363"/>
            <a:ext cx="39687" cy="15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5313" name="Line 33"/>
          <p:cNvSpPr>
            <a:spLocks noChangeShapeType="1"/>
          </p:cNvSpPr>
          <p:nvPr/>
        </p:nvSpPr>
        <p:spPr bwMode="auto">
          <a:xfrm>
            <a:off x="1544638" y="2227263"/>
            <a:ext cx="38100" cy="15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5314" name="Line 34"/>
          <p:cNvSpPr>
            <a:spLocks noChangeShapeType="1"/>
          </p:cNvSpPr>
          <p:nvPr/>
        </p:nvSpPr>
        <p:spPr bwMode="auto">
          <a:xfrm>
            <a:off x="2062163" y="2479675"/>
            <a:ext cx="38100" cy="15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5315" name="Line 35"/>
          <p:cNvSpPr>
            <a:spLocks noChangeShapeType="1"/>
          </p:cNvSpPr>
          <p:nvPr/>
        </p:nvSpPr>
        <p:spPr bwMode="auto">
          <a:xfrm>
            <a:off x="2241550" y="2565400"/>
            <a:ext cx="39688" cy="15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5316" name="Text Box 36"/>
          <p:cNvSpPr txBox="1">
            <a:spLocks noChangeArrowheads="1"/>
          </p:cNvSpPr>
          <p:nvPr/>
        </p:nvSpPr>
        <p:spPr bwMode="auto">
          <a:xfrm>
            <a:off x="687388" y="2584450"/>
            <a:ext cx="746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ja-JP" sz="2400">
                <a:solidFill>
                  <a:srgbClr val="292929"/>
                </a:solidFill>
                <a:latin typeface="Times New Roman" pitchFamily="18" charset="0"/>
              </a:rPr>
              <a:t>Pb</a:t>
            </a:r>
          </a:p>
        </p:txBody>
      </p:sp>
      <p:sp>
        <p:nvSpPr>
          <p:cNvPr id="225317" name="Text Box 37"/>
          <p:cNvSpPr txBox="1">
            <a:spLocks noChangeArrowheads="1"/>
          </p:cNvSpPr>
          <p:nvPr/>
        </p:nvSpPr>
        <p:spPr bwMode="auto">
          <a:xfrm>
            <a:off x="1554163" y="2921000"/>
            <a:ext cx="250983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ja-JP" sz="2000">
                <a:solidFill>
                  <a:srgbClr val="292929"/>
                </a:solidFill>
                <a:latin typeface="Times New Roman" pitchFamily="18" charset="0"/>
              </a:rPr>
              <a:t>Nuclear emulsion</a:t>
            </a:r>
            <a:endParaRPr lang="ja-JP" altLang="en-GB" sz="2000">
              <a:solidFill>
                <a:srgbClr val="292929"/>
              </a:solidFill>
              <a:latin typeface="Times New Roman" pitchFamily="18" charset="0"/>
            </a:endParaRPr>
          </a:p>
        </p:txBody>
      </p:sp>
      <p:sp>
        <p:nvSpPr>
          <p:cNvPr id="225318" name="Line 38"/>
          <p:cNvSpPr>
            <a:spLocks noChangeShapeType="1"/>
          </p:cNvSpPr>
          <p:nvPr/>
        </p:nvSpPr>
        <p:spPr bwMode="auto">
          <a:xfrm flipH="1" flipV="1">
            <a:off x="1562100" y="2886075"/>
            <a:ext cx="65088" cy="192088"/>
          </a:xfrm>
          <a:prstGeom prst="line">
            <a:avLst/>
          </a:prstGeom>
          <a:noFill/>
          <a:ln w="9525">
            <a:solidFill>
              <a:srgbClr val="292929"/>
            </a:solidFill>
            <a:round/>
            <a:headEnd/>
            <a:tailEnd type="stealth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5319" name="Line 39"/>
          <p:cNvSpPr>
            <a:spLocks noChangeShapeType="1"/>
          </p:cNvSpPr>
          <p:nvPr/>
        </p:nvSpPr>
        <p:spPr bwMode="auto">
          <a:xfrm flipH="1" flipV="1">
            <a:off x="1376363" y="2894013"/>
            <a:ext cx="236537" cy="212725"/>
          </a:xfrm>
          <a:prstGeom prst="line">
            <a:avLst/>
          </a:prstGeom>
          <a:noFill/>
          <a:ln w="9525">
            <a:solidFill>
              <a:srgbClr val="292929"/>
            </a:solidFill>
            <a:round/>
            <a:headEnd/>
            <a:tailEnd type="stealth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5320" name="Text Box 40"/>
          <p:cNvSpPr txBox="1">
            <a:spLocks noChangeArrowheads="1"/>
          </p:cNvSpPr>
          <p:nvPr/>
        </p:nvSpPr>
        <p:spPr bwMode="auto">
          <a:xfrm>
            <a:off x="407988" y="1776413"/>
            <a:ext cx="368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ja-JP" sz="1400" b="1">
                <a:solidFill>
                  <a:srgbClr val="CC0000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225321" name="Text Box 41"/>
          <p:cNvSpPr txBox="1">
            <a:spLocks noChangeArrowheads="1"/>
          </p:cNvSpPr>
          <p:nvPr/>
        </p:nvSpPr>
        <p:spPr bwMode="auto">
          <a:xfrm>
            <a:off x="1484313" y="1458913"/>
            <a:ext cx="368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ja-JP" sz="1400" b="1">
                <a:solidFill>
                  <a:srgbClr val="CC0000"/>
                </a:solidFill>
                <a:latin typeface="Symbol" pitchFamily="18" charset="2"/>
              </a:rPr>
              <a:t>t</a:t>
            </a:r>
          </a:p>
        </p:txBody>
      </p:sp>
      <p:sp>
        <p:nvSpPr>
          <p:cNvPr id="225322" name="Line 42"/>
          <p:cNvSpPr>
            <a:spLocks noChangeShapeType="1"/>
          </p:cNvSpPr>
          <p:nvPr/>
        </p:nvSpPr>
        <p:spPr bwMode="auto">
          <a:xfrm>
            <a:off x="866775" y="1216025"/>
            <a:ext cx="4921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5323" name="Text Box 43"/>
          <p:cNvSpPr txBox="1">
            <a:spLocks noChangeArrowheads="1"/>
          </p:cNvSpPr>
          <p:nvPr/>
        </p:nvSpPr>
        <p:spPr bwMode="auto">
          <a:xfrm>
            <a:off x="820738" y="912813"/>
            <a:ext cx="5762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1200" b="1">
                <a:solidFill>
                  <a:srgbClr val="000000"/>
                </a:solidFill>
                <a:latin typeface="Times New Roman" pitchFamily="18" charset="0"/>
              </a:rPr>
              <a:t>1 </a:t>
            </a:r>
            <a:r>
              <a:rPr lang="en-GB" altLang="ja-JP" sz="1200" b="1">
                <a:solidFill>
                  <a:srgbClr val="000000"/>
                </a:solidFill>
                <a:latin typeface="Times New Roman" pitchFamily="18" charset="0"/>
              </a:rPr>
              <a:t>mm</a:t>
            </a:r>
          </a:p>
        </p:txBody>
      </p:sp>
      <p:sp>
        <p:nvSpPr>
          <p:cNvPr id="225324" name="Text Box 45"/>
          <p:cNvSpPr txBox="1">
            <a:spLocks noChangeArrowheads="1"/>
          </p:cNvSpPr>
          <p:nvPr/>
        </p:nvSpPr>
        <p:spPr bwMode="auto">
          <a:xfrm>
            <a:off x="4283968" y="5106988"/>
            <a:ext cx="453300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b="1" dirty="0" smtClean="0">
                <a:solidFill>
                  <a:srgbClr val="000000"/>
                </a:solidFill>
              </a:rPr>
              <a:t>56Lead </a:t>
            </a:r>
            <a:r>
              <a:rPr lang="en-US" altLang="ja-JP" b="1" dirty="0">
                <a:solidFill>
                  <a:srgbClr val="000000"/>
                </a:solidFill>
              </a:rPr>
              <a:t>plates + 57films</a:t>
            </a:r>
            <a:r>
              <a:rPr lang="ja-JP" altLang="en-US" b="1" dirty="0">
                <a:solidFill>
                  <a:srgbClr val="000000"/>
                </a:solidFill>
              </a:rPr>
              <a:t> </a:t>
            </a:r>
            <a:r>
              <a:rPr lang="en-US" altLang="ja-JP" b="1" dirty="0">
                <a:solidFill>
                  <a:srgbClr val="000000"/>
                </a:solidFill>
              </a:rPr>
              <a:t>= </a:t>
            </a:r>
            <a:r>
              <a:rPr lang="en-US" altLang="ja-JP" b="1" dirty="0" smtClean="0">
                <a:solidFill>
                  <a:srgbClr val="000000"/>
                </a:solidFill>
              </a:rPr>
              <a:t>8.3 </a:t>
            </a:r>
            <a:r>
              <a:rPr lang="en-US" altLang="ja-JP" b="1" dirty="0">
                <a:solidFill>
                  <a:srgbClr val="000000"/>
                </a:solidFill>
              </a:rPr>
              <a:t>Kg (10 X</a:t>
            </a:r>
            <a:r>
              <a:rPr lang="en-US" altLang="ja-JP" b="1" baseline="-25000" dirty="0">
                <a:solidFill>
                  <a:srgbClr val="000000"/>
                </a:solidFill>
              </a:rPr>
              <a:t>0</a:t>
            </a:r>
            <a:r>
              <a:rPr lang="en-US" altLang="ja-JP" b="1" dirty="0" smtClean="0">
                <a:solidFill>
                  <a:srgbClr val="000000"/>
                </a:solidFill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ja-JP" b="1" dirty="0" smtClean="0">
                <a:solidFill>
                  <a:srgbClr val="000000"/>
                </a:solidFill>
              </a:rPr>
              <a:t>In total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150,000</a:t>
            </a:r>
            <a:r>
              <a:rPr lang="en-US" altLang="ja-JP" b="1" dirty="0" smtClean="0">
                <a:solidFill>
                  <a:srgbClr val="000000"/>
                </a:solidFill>
              </a:rPr>
              <a:t> Bricks!!</a:t>
            </a:r>
            <a:endParaRPr lang="en-US" altLang="ja-JP" b="1" dirty="0">
              <a:solidFill>
                <a:srgbClr val="000000"/>
              </a:solidFill>
            </a:endParaRPr>
          </a:p>
        </p:txBody>
      </p:sp>
      <p:sp>
        <p:nvSpPr>
          <p:cNvPr id="225325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FA2F5402-F170-43C1-91ED-A55AAE6E0CE2}" type="slidenum">
              <a:rPr lang="en-US" altLang="ja-JP" smtClean="0">
                <a:solidFill>
                  <a:srgbClr val="000000"/>
                </a:solidFill>
              </a:rPr>
              <a:pPr eaLnBrk="1" hangingPunct="1"/>
              <a:t>7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65771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587375" y="188913"/>
            <a:ext cx="73421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GB" altLang="ja-JP" sz="2800" b="1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Brick Assembly Machine (BAM) at LNGS </a:t>
            </a:r>
            <a:endParaRPr lang="en-GB" altLang="ja-JP" sz="2800" b="1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5364" name="Picture 19" descr="DSC04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46250"/>
            <a:ext cx="33147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23"/>
          <p:cNvSpPr txBox="1">
            <a:spLocks noChangeArrowheads="1"/>
          </p:cNvSpPr>
          <p:nvPr/>
        </p:nvSpPr>
        <p:spPr bwMode="auto">
          <a:xfrm>
            <a:off x="4067175" y="1670050"/>
            <a:ext cx="4394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GB" altLang="ja-JP"/>
              <a:t>Robots produce bricks </a:t>
            </a:r>
          </a:p>
          <a:p>
            <a:pPr eaLnBrk="1" hangingPunct="1"/>
            <a:r>
              <a:rPr lang="en-GB" altLang="ja-JP"/>
              <a:t>at a rate of  </a:t>
            </a:r>
            <a:r>
              <a:rPr lang="en-GB" altLang="ja-JP">
                <a:sym typeface="Symbol" pitchFamily="18" charset="2"/>
              </a:rPr>
              <a:t> </a:t>
            </a:r>
            <a:r>
              <a:rPr lang="en-GB" altLang="ja-JP"/>
              <a:t>700 bricks / day </a:t>
            </a:r>
          </a:p>
        </p:txBody>
      </p:sp>
      <p:pic>
        <p:nvPicPr>
          <p:cNvPr id="15369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2962275"/>
            <a:ext cx="4176712" cy="3130550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35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Text Box 15"/>
          <p:cNvSpPr txBox="1">
            <a:spLocks noChangeArrowheads="1"/>
          </p:cNvSpPr>
          <p:nvPr/>
        </p:nvSpPr>
        <p:spPr bwMode="auto">
          <a:xfrm>
            <a:off x="228600" y="76200"/>
            <a:ext cx="8610600" cy="45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82867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82867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82867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82867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82867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en-US" altLang="ja-JP" sz="2400" dirty="0">
                <a:solidFill>
                  <a:srgbClr val="0000CC"/>
                </a:solidFill>
              </a:rPr>
              <a:t>OPERA film</a:t>
            </a:r>
            <a:r>
              <a:rPr kumimoji="0" lang="ja-JP" altLang="en-US" sz="2400" dirty="0">
                <a:solidFill>
                  <a:srgbClr val="0000CC"/>
                </a:solidFill>
              </a:rPr>
              <a:t>　</a:t>
            </a:r>
            <a:r>
              <a:rPr kumimoji="0" lang="en-US" altLang="ja-JP" sz="2400" dirty="0" smtClean="0">
                <a:solidFill>
                  <a:srgbClr val="0000CC"/>
                </a:solidFill>
              </a:rPr>
              <a:t>(made by </a:t>
            </a:r>
            <a:r>
              <a:rPr kumimoji="0" lang="en-US" altLang="ja-JP" sz="2400" i="1" dirty="0" smtClean="0">
                <a:solidFill>
                  <a:srgbClr val="0000CC"/>
                </a:solidFill>
              </a:rPr>
              <a:t>FUJI Film)</a:t>
            </a:r>
            <a:endParaRPr kumimoji="0" lang="en-US" altLang="ja-JP" sz="2400" i="1" dirty="0">
              <a:solidFill>
                <a:srgbClr val="0000CC"/>
              </a:solidFill>
            </a:endParaRPr>
          </a:p>
        </p:txBody>
      </p:sp>
      <p:grpSp>
        <p:nvGrpSpPr>
          <p:cNvPr id="224259" name="Group 28"/>
          <p:cNvGrpSpPr>
            <a:grpSpLocks/>
          </p:cNvGrpSpPr>
          <p:nvPr/>
        </p:nvGrpSpPr>
        <p:grpSpPr bwMode="auto">
          <a:xfrm>
            <a:off x="683568" y="764704"/>
            <a:ext cx="3886200" cy="2955925"/>
            <a:chOff x="152400" y="549275"/>
            <a:chExt cx="3886200" cy="2955925"/>
          </a:xfrm>
        </p:grpSpPr>
        <p:grpSp>
          <p:nvGrpSpPr>
            <p:cNvPr id="224276" name="Group 23"/>
            <p:cNvGrpSpPr>
              <a:grpSpLocks/>
            </p:cNvGrpSpPr>
            <p:nvPr/>
          </p:nvGrpSpPr>
          <p:grpSpPr bwMode="auto">
            <a:xfrm>
              <a:off x="152400" y="549275"/>
              <a:ext cx="3886200" cy="2955925"/>
              <a:chOff x="285750" y="854075"/>
              <a:chExt cx="3033012" cy="2357438"/>
            </a:xfrm>
          </p:grpSpPr>
          <p:pic>
            <p:nvPicPr>
              <p:cNvPr id="224278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750" y="854075"/>
                <a:ext cx="2928938" cy="2357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24279" name="Text Box 3"/>
              <p:cNvSpPr txBox="1">
                <a:spLocks noChangeArrowheads="1"/>
              </p:cNvSpPr>
              <p:nvPr/>
            </p:nvSpPr>
            <p:spPr bwMode="auto">
              <a:xfrm>
                <a:off x="642575" y="1765651"/>
                <a:ext cx="2100064" cy="2266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81639" tIns="42452" rIns="81639" bIns="42452">
                <a:spAutoFit/>
              </a:bodyPr>
              <a:lstStyle>
                <a:lvl1pPr eaLnBrk="0" hangingPunct="0"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>
                  <a:lnSpc>
                    <a:spcPct val="93000"/>
                  </a:lnSpc>
                  <a:spcBef>
                    <a:spcPts val="913"/>
                  </a:spcBef>
                </a:pPr>
                <a:r>
                  <a:rPr kumimoji="0" lang="en-US" altLang="ja-JP" sz="1400">
                    <a:solidFill>
                      <a:srgbClr val="FFFFFF"/>
                    </a:solidFill>
                    <a:latin typeface="Calibri" pitchFamily="34" charset="0"/>
                  </a:rPr>
                  <a:t>Plastic Base (205 microns)</a:t>
                </a:r>
                <a:endParaRPr kumimoji="0" lang="ja-JP" altLang="en-GB" sz="14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224280" name="Text Box 3"/>
              <p:cNvSpPr txBox="1">
                <a:spLocks noChangeArrowheads="1"/>
              </p:cNvSpPr>
              <p:nvPr/>
            </p:nvSpPr>
            <p:spPr bwMode="auto">
              <a:xfrm>
                <a:off x="746649" y="2786111"/>
                <a:ext cx="2572113" cy="2266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81639" tIns="42452" rIns="81639" bIns="42452">
                <a:spAutoFit/>
              </a:bodyPr>
              <a:lstStyle>
                <a:lvl1pPr eaLnBrk="0" hangingPunct="0"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>
                  <a:lnSpc>
                    <a:spcPct val="93000"/>
                  </a:lnSpc>
                  <a:spcBef>
                    <a:spcPts val="913"/>
                  </a:spcBef>
                </a:pPr>
                <a:r>
                  <a:rPr kumimoji="0" lang="en-US" altLang="ja-JP" sz="1400">
                    <a:solidFill>
                      <a:srgbClr val="000000"/>
                    </a:solidFill>
                    <a:latin typeface="Calibri" pitchFamily="34" charset="0"/>
                  </a:rPr>
                  <a:t>Emulsion Layer</a:t>
                </a:r>
                <a:endParaRPr kumimoji="0" lang="ja-JP" altLang="en-GB" sz="14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224277" name="Text Box 3"/>
            <p:cNvSpPr txBox="1">
              <a:spLocks noChangeArrowheads="1"/>
            </p:cNvSpPr>
            <p:nvPr/>
          </p:nvSpPr>
          <p:spPr bwMode="auto">
            <a:xfrm>
              <a:off x="457200" y="777875"/>
              <a:ext cx="3303588" cy="28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2452" rIns="81639" bIns="42452">
              <a:spAutoFit/>
            </a:bodyPr>
            <a:lstStyle>
              <a:lvl1pPr eaLnBrk="0" hangingPunct="0"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ts val="913"/>
                </a:spcBef>
              </a:pPr>
              <a:r>
                <a:rPr kumimoji="0" lang="en-US" altLang="ja-JP" sz="1400" dirty="0">
                  <a:solidFill>
                    <a:srgbClr val="000000"/>
                  </a:solidFill>
                  <a:latin typeface="Calibri" pitchFamily="34" charset="0"/>
                </a:rPr>
                <a:t>Emulsion Layer (44 microns)</a:t>
              </a:r>
              <a:endParaRPr kumimoji="0" lang="ja-JP" altLang="en-GB" sz="1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224260" name="Group 35"/>
          <p:cNvGrpSpPr>
            <a:grpSpLocks/>
          </p:cNvGrpSpPr>
          <p:nvPr/>
        </p:nvGrpSpPr>
        <p:grpSpPr bwMode="auto">
          <a:xfrm>
            <a:off x="5148064" y="1022201"/>
            <a:ext cx="1714500" cy="1686719"/>
            <a:chOff x="3542" y="768"/>
            <a:chExt cx="1271" cy="1296"/>
          </a:xfrm>
        </p:grpSpPr>
        <p:sp>
          <p:nvSpPr>
            <p:cNvPr id="224274" name="AutoShape 34"/>
            <p:cNvSpPr>
              <a:spLocks noChangeArrowheads="1"/>
            </p:cNvSpPr>
            <p:nvPr/>
          </p:nvSpPr>
          <p:spPr bwMode="auto">
            <a:xfrm>
              <a:off x="3552" y="768"/>
              <a:ext cx="1248" cy="1296"/>
            </a:xfrm>
            <a:prstGeom prst="wedgeRectCallout">
              <a:avLst>
                <a:gd name="adj1" fmla="val -93668"/>
                <a:gd name="adj2" fmla="val -55726"/>
              </a:avLst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/>
              <a:endParaRPr lang="ja-JP" altLang="ja-JP">
                <a:solidFill>
                  <a:srgbClr val="000000"/>
                </a:solidFill>
              </a:endParaRPr>
            </a:p>
          </p:txBody>
        </p:sp>
        <p:pic>
          <p:nvPicPr>
            <p:cNvPr id="224275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" y="768"/>
              <a:ext cx="1271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224261" name="Text Box 20"/>
          <p:cNvSpPr txBox="1">
            <a:spLocks noChangeArrowheads="1"/>
          </p:cNvSpPr>
          <p:nvPr/>
        </p:nvSpPr>
        <p:spPr bwMode="auto">
          <a:xfrm>
            <a:off x="7056040" y="1052736"/>
            <a:ext cx="2087960" cy="152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81639" tIns="42452" rIns="81639" bIns="42452">
            <a:spAutoFit/>
          </a:bodyPr>
          <a:lstStyle>
            <a:lvl1pPr eaLnBrk="0" hangingPunct="0"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lnSpc>
                <a:spcPct val="93000"/>
              </a:lnSpc>
              <a:spcBef>
                <a:spcPts val="675"/>
              </a:spcBef>
            </a:pPr>
            <a:r>
              <a:rPr kumimoji="0" lang="en-US" altLang="ja-JP" b="1" dirty="0" err="1" smtClean="0">
                <a:solidFill>
                  <a:srgbClr val="000090"/>
                </a:solidFill>
                <a:latin typeface="Calibri" pitchFamily="34" charset="0"/>
              </a:rPr>
              <a:t>AgBr</a:t>
            </a:r>
            <a:r>
              <a:rPr kumimoji="0" lang="en-US" altLang="ja-JP" b="1" dirty="0" smtClean="0">
                <a:solidFill>
                  <a:srgbClr val="000090"/>
                </a:solidFill>
                <a:latin typeface="Calibri" pitchFamily="34" charset="0"/>
              </a:rPr>
              <a:t> crystal</a:t>
            </a:r>
            <a:r>
              <a:rPr kumimoji="0" lang="en-US" altLang="ja-JP" dirty="0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kumimoji="0" lang="en-US" altLang="ja-JP" b="1" dirty="0" smtClean="0">
                <a:solidFill>
                  <a:srgbClr val="002060"/>
                </a:solidFill>
                <a:latin typeface="Calibri" pitchFamily="34" charset="0"/>
              </a:rPr>
              <a:t>size</a:t>
            </a:r>
            <a:r>
              <a:rPr kumimoji="0" lang="en-US" altLang="ja-JP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endParaRPr kumimoji="0" lang="en-US" altLang="ja-JP" dirty="0" smtClean="0">
              <a:solidFill>
                <a:srgbClr val="000000"/>
              </a:solidFill>
              <a:latin typeface="Calibri" pitchFamily="34" charset="0"/>
            </a:endParaRPr>
          </a:p>
          <a:p>
            <a:pPr>
              <a:lnSpc>
                <a:spcPct val="93000"/>
              </a:lnSpc>
              <a:spcBef>
                <a:spcPts val="675"/>
              </a:spcBef>
            </a:pPr>
            <a:r>
              <a:rPr kumimoji="0" lang="en-US" altLang="ja-JP" dirty="0" smtClean="0">
                <a:solidFill>
                  <a:srgbClr val="000000"/>
                </a:solidFill>
                <a:latin typeface="Calibri" pitchFamily="34" charset="0"/>
              </a:rPr>
              <a:t>= </a:t>
            </a:r>
            <a:r>
              <a:rPr kumimoji="0" lang="en-US" altLang="ja-JP" dirty="0">
                <a:solidFill>
                  <a:srgbClr val="000000"/>
                </a:solidFill>
                <a:latin typeface="Calibri" pitchFamily="34" charset="0"/>
              </a:rPr>
              <a:t>0.2 micron</a:t>
            </a:r>
          </a:p>
          <a:p>
            <a:pPr>
              <a:spcBef>
                <a:spcPct val="50000"/>
              </a:spcBef>
            </a:pPr>
            <a:r>
              <a:rPr kumimoji="0" lang="en-US" altLang="ja-JP" b="1" dirty="0" smtClean="0">
                <a:solidFill>
                  <a:srgbClr val="000090"/>
                </a:solidFill>
                <a:latin typeface="Calibri" pitchFamily="34" charset="0"/>
              </a:rPr>
              <a:t>Intrinsic </a:t>
            </a:r>
            <a:r>
              <a:rPr kumimoji="0" lang="en-US" altLang="ja-JP" b="1" dirty="0" smtClean="0">
                <a:solidFill>
                  <a:srgbClr val="000090"/>
                </a:solidFill>
                <a:latin typeface="Calibri" pitchFamily="34" charset="0"/>
              </a:rPr>
              <a:t>resolution</a:t>
            </a:r>
          </a:p>
          <a:p>
            <a:pPr>
              <a:spcBef>
                <a:spcPct val="50000"/>
              </a:spcBef>
            </a:pPr>
            <a:r>
              <a:rPr kumimoji="0" lang="en-US" altLang="ja-JP" dirty="0" smtClean="0">
                <a:solidFill>
                  <a:srgbClr val="000090"/>
                </a:solidFill>
                <a:latin typeface="Calibri" pitchFamily="34" charset="0"/>
              </a:rPr>
              <a:t>= 50</a:t>
            </a:r>
            <a:r>
              <a:rPr kumimoji="0" lang="en-US" altLang="ja-JP" dirty="0" smtClean="0">
                <a:latin typeface="Calibri" pitchFamily="34" charset="0"/>
              </a:rPr>
              <a:t> </a:t>
            </a:r>
            <a:r>
              <a:rPr kumimoji="0" lang="en-US" altLang="ja-JP" dirty="0">
                <a:latin typeface="Calibri" pitchFamily="34" charset="0"/>
              </a:rPr>
              <a:t>nm </a:t>
            </a:r>
          </a:p>
        </p:txBody>
      </p:sp>
      <p:sp>
        <p:nvSpPr>
          <p:cNvPr id="224262" name="スライド番号プレースホルダ 25"/>
          <p:cNvSpPr txBox="1">
            <a:spLocks noGrp="1"/>
          </p:cNvSpPr>
          <p:nvPr/>
        </p:nvSpPr>
        <p:spPr bwMode="auto">
          <a:xfrm>
            <a:off x="6733346" y="6553200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>
              <a:lnSpc>
                <a:spcPct val="190000"/>
              </a:lnSpc>
            </a:pPr>
            <a:fld id="{0151EF95-56E2-43BC-9166-682751AEE130}" type="slidenum">
              <a:rPr kumimoji="0" lang="en-US" altLang="ja-JP" sz="800">
                <a:solidFill>
                  <a:srgbClr val="FFFFFF"/>
                </a:solidFill>
              </a:rPr>
              <a:pPr algn="r">
                <a:lnSpc>
                  <a:spcPct val="190000"/>
                </a:lnSpc>
              </a:pPr>
              <a:t>9</a:t>
            </a:fld>
            <a:endParaRPr kumimoji="0" lang="en-US" altLang="ja-JP" sz="800">
              <a:solidFill>
                <a:srgbClr val="FFFFFF"/>
              </a:solidFill>
            </a:endParaRPr>
          </a:p>
        </p:txBody>
      </p:sp>
      <p:grpSp>
        <p:nvGrpSpPr>
          <p:cNvPr id="224263" name="Group 32"/>
          <p:cNvGrpSpPr>
            <a:grpSpLocks/>
          </p:cNvGrpSpPr>
          <p:nvPr/>
        </p:nvGrpSpPr>
        <p:grpSpPr bwMode="auto">
          <a:xfrm>
            <a:off x="30088" y="4114800"/>
            <a:ext cx="5334000" cy="2743200"/>
            <a:chOff x="48" y="2352"/>
            <a:chExt cx="3360" cy="1728"/>
          </a:xfrm>
        </p:grpSpPr>
        <p:pic>
          <p:nvPicPr>
            <p:cNvPr id="22426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43"/>
            <a:stretch>
              <a:fillRect/>
            </a:stretch>
          </p:blipFill>
          <p:spPr bwMode="auto">
            <a:xfrm>
              <a:off x="775" y="2373"/>
              <a:ext cx="2633" cy="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24265" name="Text Box 5"/>
            <p:cNvSpPr txBox="1">
              <a:spLocks noChangeArrowheads="1"/>
            </p:cNvSpPr>
            <p:nvPr/>
          </p:nvSpPr>
          <p:spPr bwMode="auto">
            <a:xfrm>
              <a:off x="891" y="3458"/>
              <a:ext cx="926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eaLnBrk="0" hangingPunct="0"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>
                <a:lnSpc>
                  <a:spcPct val="87000"/>
                </a:lnSpc>
              </a:pPr>
              <a:r>
                <a:rPr kumimoji="0" lang="en-GB" altLang="ja-JP">
                  <a:solidFill>
                    <a:srgbClr val="000000"/>
                  </a:solidFill>
                  <a:latin typeface="Calibri" pitchFamily="34" charset="0"/>
                </a:rPr>
                <a:t>20 </a:t>
              </a:r>
              <a:r>
                <a:rPr kumimoji="0" lang="en-GB" altLang="ja-JP">
                  <a:solidFill>
                    <a:srgbClr val="000000"/>
                  </a:solidFill>
                  <a:latin typeface="Symbol" pitchFamily="18" charset="2"/>
                </a:rPr>
                <a:t>m</a:t>
              </a:r>
              <a:r>
                <a:rPr kumimoji="0" lang="en-GB" altLang="ja-JP">
                  <a:solidFill>
                    <a:srgbClr val="000000"/>
                  </a:solidFill>
                  <a:latin typeface="Calibri" pitchFamily="34" charset="0"/>
                </a:rPr>
                <a:t>m</a:t>
              </a:r>
              <a:endParaRPr kumimoji="0" lang="ja-JP" altLang="en-GB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24266" name="Text Box 6"/>
            <p:cNvSpPr txBox="1">
              <a:spLocks noChangeArrowheads="1"/>
            </p:cNvSpPr>
            <p:nvPr/>
          </p:nvSpPr>
          <p:spPr bwMode="auto">
            <a:xfrm>
              <a:off x="48" y="2709"/>
              <a:ext cx="925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eaLnBrk="0" hangingPunct="0"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>
                <a:lnSpc>
                  <a:spcPct val="87000"/>
                </a:lnSpc>
              </a:pPr>
              <a:r>
                <a:rPr kumimoji="0" lang="en-GB" altLang="ja-JP" dirty="0" smtClean="0">
                  <a:solidFill>
                    <a:srgbClr val="000000"/>
                  </a:solidFill>
                  <a:latin typeface="Calibri" pitchFamily="34" charset="0"/>
                </a:rPr>
                <a:t>MIP</a:t>
              </a:r>
              <a:endParaRPr kumimoji="0" lang="en-GB" altLang="ja-JP" dirty="0">
                <a:solidFill>
                  <a:srgbClr val="000000"/>
                </a:solidFill>
                <a:latin typeface="Calibri" pitchFamily="34" charset="0"/>
              </a:endParaRPr>
            </a:p>
            <a:p>
              <a:pPr>
                <a:lnSpc>
                  <a:spcPct val="87000"/>
                </a:lnSpc>
              </a:pPr>
              <a:endParaRPr kumimoji="0" lang="en-GB" altLang="ja-JP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24267" name="Line 7"/>
            <p:cNvSpPr>
              <a:spLocks noChangeShapeType="1"/>
            </p:cNvSpPr>
            <p:nvPr/>
          </p:nvSpPr>
          <p:spPr bwMode="auto">
            <a:xfrm flipV="1">
              <a:off x="48" y="2878"/>
              <a:ext cx="617" cy="2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ja-JP" altLang="en-US"/>
            </a:p>
          </p:txBody>
        </p:sp>
        <p:sp>
          <p:nvSpPr>
            <p:cNvPr id="224268" name="Line 8"/>
            <p:cNvSpPr>
              <a:spLocks noChangeShapeType="1"/>
            </p:cNvSpPr>
            <p:nvPr/>
          </p:nvSpPr>
          <p:spPr bwMode="auto">
            <a:xfrm>
              <a:off x="1899" y="3406"/>
              <a:ext cx="309" cy="206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ja-JP" altLang="en-US"/>
            </a:p>
          </p:txBody>
        </p:sp>
        <p:sp>
          <p:nvSpPr>
            <p:cNvPr id="224269" name="Text Box 9"/>
            <p:cNvSpPr txBox="1">
              <a:spLocks noChangeArrowheads="1"/>
            </p:cNvSpPr>
            <p:nvPr/>
          </p:nvSpPr>
          <p:spPr bwMode="auto">
            <a:xfrm>
              <a:off x="1508" y="3262"/>
              <a:ext cx="101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1639" tIns="40820" rIns="81639" bIns="40820"/>
            <a:lstStyle>
              <a:lvl1pPr eaLnBrk="0" hangingPunct="0"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>
                <a:lnSpc>
                  <a:spcPct val="87000"/>
                </a:lnSpc>
              </a:pPr>
              <a:r>
                <a:rPr kumimoji="0" lang="en-GB" altLang="ja-JP" sz="1400">
                  <a:solidFill>
                    <a:srgbClr val="000000"/>
                  </a:solidFill>
                  <a:latin typeface="Calibri" pitchFamily="34" charset="0"/>
                </a:rPr>
                <a:t>electron </a:t>
              </a:r>
              <a:r>
                <a:rPr kumimoji="0" lang="ja-JP" altLang="en-GB" sz="1400">
                  <a:solidFill>
                    <a:srgbClr val="000000"/>
                  </a:solidFill>
                  <a:latin typeface="Calibri" pitchFamily="34" charset="0"/>
                </a:rPr>
                <a:t>～</a:t>
              </a:r>
              <a:r>
                <a:rPr kumimoji="0" lang="en-GB" altLang="ja-JP" sz="1400">
                  <a:solidFill>
                    <a:srgbClr val="000000"/>
                  </a:solidFill>
                  <a:latin typeface="Calibri" pitchFamily="34" charset="0"/>
                </a:rPr>
                <a:t>100 keV</a:t>
              </a:r>
            </a:p>
          </p:txBody>
        </p:sp>
        <p:sp>
          <p:nvSpPr>
            <p:cNvPr id="224270" name="Line 10"/>
            <p:cNvSpPr>
              <a:spLocks noChangeShapeType="1"/>
            </p:cNvSpPr>
            <p:nvPr/>
          </p:nvSpPr>
          <p:spPr bwMode="auto">
            <a:xfrm flipV="1">
              <a:off x="2516" y="3198"/>
              <a:ext cx="617" cy="10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ja-JP" altLang="en-US"/>
            </a:p>
          </p:txBody>
        </p:sp>
        <p:sp>
          <p:nvSpPr>
            <p:cNvPr id="40" name="Line 11"/>
            <p:cNvSpPr>
              <a:spLocks noChangeShapeType="1"/>
            </p:cNvSpPr>
            <p:nvPr/>
          </p:nvSpPr>
          <p:spPr bwMode="auto">
            <a:xfrm>
              <a:off x="1076" y="3634"/>
              <a:ext cx="61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4272" name="Text Box 17"/>
            <p:cNvSpPr txBox="1">
              <a:spLocks noChangeArrowheads="1"/>
            </p:cNvSpPr>
            <p:nvPr/>
          </p:nvSpPr>
          <p:spPr bwMode="auto">
            <a:xfrm>
              <a:off x="904" y="2561"/>
              <a:ext cx="2262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0" lang="en-US" altLang="ja-JP" sz="2000" dirty="0">
                  <a:solidFill>
                    <a:srgbClr val="0000CC"/>
                  </a:solidFill>
                  <a:latin typeface="Calibri" pitchFamily="34" charset="0"/>
                </a:rPr>
                <a:t>        </a:t>
              </a:r>
              <a:r>
                <a:rPr kumimoji="0" lang="en-US" altLang="ja-JP" sz="2000" dirty="0">
                  <a:solidFill>
                    <a:srgbClr val="FF0000"/>
                  </a:solidFill>
                  <a:latin typeface="Calibri" pitchFamily="34" charset="0"/>
                </a:rPr>
                <a:t>15 grains/44 microns</a:t>
              </a:r>
            </a:p>
          </p:txBody>
        </p:sp>
        <p:sp>
          <p:nvSpPr>
            <p:cNvPr id="224273" name="Line 31"/>
            <p:cNvSpPr>
              <a:spLocks noChangeShapeType="1"/>
            </p:cNvSpPr>
            <p:nvPr/>
          </p:nvSpPr>
          <p:spPr bwMode="auto">
            <a:xfrm>
              <a:off x="3408" y="2352"/>
              <a:ext cx="0" cy="1728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8217818" y="6407944"/>
            <a:ext cx="36576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67544" y="3675063"/>
            <a:ext cx="4115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</a:rPr>
              <a:t>A</a:t>
            </a:r>
            <a:r>
              <a:rPr lang="en-US" altLang="ja-JP" dirty="0" smtClean="0">
                <a:solidFill>
                  <a:srgbClr val="0070C0"/>
                </a:solidFill>
              </a:rPr>
              <a:t>utomatic machine pouring by Fuji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pic>
        <p:nvPicPr>
          <p:cNvPr id="28" name="Picture 5" descr="grain_d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212976"/>
            <a:ext cx="2757344" cy="280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Line 6"/>
          <p:cNvSpPr>
            <a:spLocks noChangeShapeType="1"/>
          </p:cNvSpPr>
          <p:nvPr/>
        </p:nvSpPr>
        <p:spPr bwMode="auto">
          <a:xfrm>
            <a:off x="5292080" y="6338759"/>
            <a:ext cx="291061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" name="Line 7"/>
          <p:cNvSpPr>
            <a:spLocks noChangeShapeType="1"/>
          </p:cNvSpPr>
          <p:nvPr/>
        </p:nvSpPr>
        <p:spPr bwMode="auto">
          <a:xfrm>
            <a:off x="7103549" y="6338759"/>
            <a:ext cx="0" cy="1977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7167775" y="6384085"/>
            <a:ext cx="356163" cy="29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>
                <a:latin typeface="Times New Roman" pitchFamily="18" charset="0"/>
              </a:rPr>
              <a:t>dx</a:t>
            </a:r>
          </a:p>
        </p:txBody>
      </p:sp>
      <p:grpSp>
        <p:nvGrpSpPr>
          <p:cNvPr id="32" name="Group 10"/>
          <p:cNvGrpSpPr>
            <a:grpSpLocks/>
          </p:cNvGrpSpPr>
          <p:nvPr/>
        </p:nvGrpSpPr>
        <p:grpSpPr bwMode="auto">
          <a:xfrm>
            <a:off x="5486218" y="6009126"/>
            <a:ext cx="611607" cy="622184"/>
            <a:chOff x="3408" y="1440"/>
            <a:chExt cx="453" cy="453"/>
          </a:xfrm>
        </p:grpSpPr>
        <p:sp>
          <p:nvSpPr>
            <p:cNvPr id="49" name="Oval 11"/>
            <p:cNvSpPr>
              <a:spLocks noChangeAspect="1" noChangeArrowheads="1"/>
            </p:cNvSpPr>
            <p:nvPr/>
          </p:nvSpPr>
          <p:spPr bwMode="auto">
            <a:xfrm>
              <a:off x="3408" y="1440"/>
              <a:ext cx="453" cy="45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50" name="Group 12"/>
            <p:cNvGrpSpPr>
              <a:grpSpLocks noChangeAspect="1"/>
            </p:cNvGrpSpPr>
            <p:nvPr/>
          </p:nvGrpSpPr>
          <p:grpSpPr bwMode="auto">
            <a:xfrm>
              <a:off x="3600" y="1632"/>
              <a:ext cx="68" cy="68"/>
              <a:chOff x="2256" y="3888"/>
              <a:chExt cx="96" cy="96"/>
            </a:xfrm>
          </p:grpSpPr>
          <p:sp>
            <p:nvSpPr>
              <p:cNvPr id="51" name="Line 13"/>
              <p:cNvSpPr>
                <a:spLocks noChangeAspect="1" noChangeShapeType="1"/>
              </p:cNvSpPr>
              <p:nvPr/>
            </p:nvSpPr>
            <p:spPr bwMode="auto">
              <a:xfrm>
                <a:off x="2256" y="3888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2" name="Line 14"/>
              <p:cNvSpPr>
                <a:spLocks noChangeAspect="1" noChangeShapeType="1"/>
              </p:cNvSpPr>
              <p:nvPr/>
            </p:nvSpPr>
            <p:spPr bwMode="auto">
              <a:xfrm flipH="1">
                <a:off x="2256" y="3888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grpSp>
        <p:nvGrpSpPr>
          <p:cNvPr id="33" name="Group 15"/>
          <p:cNvGrpSpPr>
            <a:grpSpLocks/>
          </p:cNvGrpSpPr>
          <p:nvPr/>
        </p:nvGrpSpPr>
        <p:grpSpPr bwMode="auto">
          <a:xfrm>
            <a:off x="6388303" y="6219268"/>
            <a:ext cx="611607" cy="622183"/>
            <a:chOff x="3408" y="1440"/>
            <a:chExt cx="453" cy="453"/>
          </a:xfrm>
        </p:grpSpPr>
        <p:sp>
          <p:nvSpPr>
            <p:cNvPr id="45" name="Oval 16"/>
            <p:cNvSpPr>
              <a:spLocks noChangeAspect="1" noChangeArrowheads="1"/>
            </p:cNvSpPr>
            <p:nvPr/>
          </p:nvSpPr>
          <p:spPr bwMode="auto">
            <a:xfrm>
              <a:off x="3408" y="1440"/>
              <a:ext cx="453" cy="45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46" name="Group 17"/>
            <p:cNvGrpSpPr>
              <a:grpSpLocks noChangeAspect="1"/>
            </p:cNvGrpSpPr>
            <p:nvPr/>
          </p:nvGrpSpPr>
          <p:grpSpPr bwMode="auto">
            <a:xfrm>
              <a:off x="3600" y="1632"/>
              <a:ext cx="68" cy="68"/>
              <a:chOff x="2256" y="3888"/>
              <a:chExt cx="96" cy="96"/>
            </a:xfrm>
          </p:grpSpPr>
          <p:sp>
            <p:nvSpPr>
              <p:cNvPr id="47" name="Line 18"/>
              <p:cNvSpPr>
                <a:spLocks noChangeAspect="1" noChangeShapeType="1"/>
              </p:cNvSpPr>
              <p:nvPr/>
            </p:nvSpPr>
            <p:spPr bwMode="auto">
              <a:xfrm>
                <a:off x="2256" y="3888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8" name="Line 19"/>
              <p:cNvSpPr>
                <a:spLocks noChangeAspect="1" noChangeShapeType="1"/>
              </p:cNvSpPr>
              <p:nvPr/>
            </p:nvSpPr>
            <p:spPr bwMode="auto">
              <a:xfrm flipH="1">
                <a:off x="2256" y="3888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grpSp>
        <p:nvGrpSpPr>
          <p:cNvPr id="34" name="Group 20"/>
          <p:cNvGrpSpPr>
            <a:grpSpLocks/>
          </p:cNvGrpSpPr>
          <p:nvPr/>
        </p:nvGrpSpPr>
        <p:grpSpPr bwMode="auto">
          <a:xfrm>
            <a:off x="7361912" y="5943199"/>
            <a:ext cx="611608" cy="622184"/>
            <a:chOff x="3408" y="1440"/>
            <a:chExt cx="453" cy="453"/>
          </a:xfrm>
        </p:grpSpPr>
        <p:sp>
          <p:nvSpPr>
            <p:cNvPr id="41" name="Oval 21"/>
            <p:cNvSpPr>
              <a:spLocks noChangeAspect="1" noChangeArrowheads="1"/>
            </p:cNvSpPr>
            <p:nvPr/>
          </p:nvSpPr>
          <p:spPr bwMode="auto">
            <a:xfrm>
              <a:off x="3408" y="1440"/>
              <a:ext cx="453" cy="45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42" name="Group 22"/>
            <p:cNvGrpSpPr>
              <a:grpSpLocks noChangeAspect="1"/>
            </p:cNvGrpSpPr>
            <p:nvPr/>
          </p:nvGrpSpPr>
          <p:grpSpPr bwMode="auto">
            <a:xfrm>
              <a:off x="3600" y="1632"/>
              <a:ext cx="68" cy="68"/>
              <a:chOff x="2256" y="3888"/>
              <a:chExt cx="96" cy="96"/>
            </a:xfrm>
          </p:grpSpPr>
          <p:sp>
            <p:nvSpPr>
              <p:cNvPr id="43" name="Line 23"/>
              <p:cNvSpPr>
                <a:spLocks noChangeAspect="1" noChangeShapeType="1"/>
              </p:cNvSpPr>
              <p:nvPr/>
            </p:nvSpPr>
            <p:spPr bwMode="auto">
              <a:xfrm>
                <a:off x="2256" y="3888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4" name="Line 24"/>
              <p:cNvSpPr>
                <a:spLocks noChangeAspect="1" noChangeShapeType="1"/>
              </p:cNvSpPr>
              <p:nvPr/>
            </p:nvSpPr>
            <p:spPr bwMode="auto">
              <a:xfrm flipH="1">
                <a:off x="2256" y="3888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sp>
        <p:nvSpPr>
          <p:cNvPr id="35" name="Line 25"/>
          <p:cNvSpPr>
            <a:spLocks noChangeShapeType="1"/>
          </p:cNvSpPr>
          <p:nvPr/>
        </p:nvSpPr>
        <p:spPr bwMode="auto">
          <a:xfrm>
            <a:off x="6779499" y="6536540"/>
            <a:ext cx="388276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" name="Text Box 26"/>
          <p:cNvSpPr txBox="1">
            <a:spLocks noChangeArrowheads="1"/>
          </p:cNvSpPr>
          <p:nvPr/>
        </p:nvSpPr>
        <p:spPr bwMode="auto">
          <a:xfrm>
            <a:off x="6705054" y="6086618"/>
            <a:ext cx="144509" cy="29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ja-JP" altLang="ja-JP" sz="1600">
              <a:latin typeface="Times New Roman" pitchFamily="18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6325843" y="4086839"/>
            <a:ext cx="1497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1800" b="1" dirty="0">
                <a:solidFill>
                  <a:srgbClr val="CC0000"/>
                </a:solidFill>
                <a:latin typeface="Symbol" pitchFamily="18" charset="2"/>
              </a:rPr>
              <a:t>s</a:t>
            </a:r>
            <a:r>
              <a:rPr lang="en-US" altLang="ja-JP" sz="1800" b="1" i="1" dirty="0">
                <a:solidFill>
                  <a:srgbClr val="CC0000"/>
                </a:solidFill>
                <a:latin typeface="Symbol" pitchFamily="18" charset="2"/>
              </a:rPr>
              <a:t> </a:t>
            </a:r>
            <a:r>
              <a:rPr lang="en-US" altLang="ja-JP" sz="1800" b="1" dirty="0">
                <a:solidFill>
                  <a:srgbClr val="CC0000"/>
                </a:solidFill>
                <a:latin typeface="Times New Roman" pitchFamily="18" charset="0"/>
              </a:rPr>
              <a:t>= </a:t>
            </a:r>
            <a:r>
              <a:rPr lang="en-US" altLang="ja-JP" b="1" dirty="0" smtClean="0">
                <a:solidFill>
                  <a:srgbClr val="CC0000"/>
                </a:solidFill>
                <a:latin typeface="Times New Roman" pitchFamily="18" charset="0"/>
              </a:rPr>
              <a:t>50</a:t>
            </a:r>
            <a:r>
              <a:rPr lang="en-US" altLang="ja-JP" sz="1800" b="1" dirty="0" smtClean="0">
                <a:solidFill>
                  <a:srgbClr val="CC0000"/>
                </a:solidFill>
                <a:latin typeface="Times New Roman" pitchFamily="18" charset="0"/>
              </a:rPr>
              <a:t>nm</a:t>
            </a:r>
            <a:endParaRPr lang="en-US" altLang="ja-JP" sz="1600" dirty="0">
              <a:latin typeface="Times New Roman" pitchFamily="18" charset="0"/>
            </a:endParaRPr>
          </a:p>
        </p:txBody>
      </p:sp>
      <p:sp>
        <p:nvSpPr>
          <p:cNvPr id="38" name="Line 38"/>
          <p:cNvSpPr>
            <a:spLocks noChangeShapeType="1"/>
          </p:cNvSpPr>
          <p:nvPr/>
        </p:nvSpPr>
        <p:spPr bwMode="auto">
          <a:xfrm flipH="1">
            <a:off x="6779499" y="5877272"/>
            <a:ext cx="129911" cy="2637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" name="Text Box 39"/>
          <p:cNvSpPr txBox="1">
            <a:spLocks noChangeArrowheads="1"/>
          </p:cNvSpPr>
          <p:nvPr/>
        </p:nvSpPr>
        <p:spPr bwMode="auto">
          <a:xfrm>
            <a:off x="7913673" y="6362109"/>
            <a:ext cx="1125417" cy="29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>
                <a:latin typeface="Times New Roman" pitchFamily="18" charset="0"/>
              </a:rPr>
              <a:t>M.I.P. Track</a:t>
            </a:r>
          </a:p>
        </p:txBody>
      </p:sp>
    </p:spTree>
    <p:extLst>
      <p:ext uri="{BB962C8B-B14F-4D97-AF65-F5344CB8AC3E}">
        <p14:creationId xmlns:p14="http://schemas.microsoft.com/office/powerpoint/2010/main" val="27376692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ビジネス">
  <a:themeElements>
    <a:clrScheme name="ビジネス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ビジネス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ビジネス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3544</TotalTime>
  <Words>1382</Words>
  <Application>Microsoft Office PowerPoint</Application>
  <PresentationFormat>画面に合わせる (4:3)</PresentationFormat>
  <Paragraphs>403</Paragraphs>
  <Slides>34</Slides>
  <Notes>9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34</vt:i4>
      </vt:variant>
    </vt:vector>
  </HeadingPairs>
  <TitlesOfParts>
    <vt:vector size="38" baseType="lpstr">
      <vt:lpstr>ビジネス</vt:lpstr>
      <vt:lpstr>Equation</vt:lpstr>
      <vt:lpstr>ビットマップ イメージ</vt:lpstr>
      <vt:lpstr>Microsoft 数式 3.0</vt:lpstr>
      <vt:lpstr>The OPERA Experiment</vt:lpstr>
      <vt:lpstr>OPERA experiment</vt:lpstr>
      <vt:lpstr>Long History of emulsion in neutrino physics</vt:lpstr>
      <vt:lpstr>The OPERA Collaboration</vt:lpstr>
      <vt:lpstr>The CNGS beam </vt:lpstr>
      <vt:lpstr>OPERA detector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The OPERA detector</vt:lpstr>
      <vt:lpstr>PowerPoint プレゼンテーション</vt:lpstr>
      <vt:lpstr>PowerPoint プレゼンテーション</vt:lpstr>
      <vt:lpstr>PowerPoint プレゼンテーション</vt:lpstr>
      <vt:lpstr>Automatic developing system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νe appearance search</vt:lpstr>
      <vt:lpstr>Electron Identification in ECC</vt:lpstr>
      <vt:lpstr>Analysis of 2008-2009 data sample</vt:lpstr>
      <vt:lpstr>OPERA nm-&gt;ne oscillation results</vt:lpstr>
      <vt:lpstr>Summary</vt:lpstr>
      <vt:lpstr>PowerPoint プレゼンテーション</vt:lpstr>
      <vt:lpstr>Backup</vt:lpstr>
      <vt:lpstr>PowerPoint プレゼンテーション</vt:lpstr>
      <vt:lpstr>Electron energy measurement</vt:lpstr>
      <vt:lpstr>ne energy estimation</vt:lpstr>
      <vt:lpstr>OPERA nm-&gt;ne oscillation results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OPERA Experiment</dc:title>
  <dc:creator>J_Kawada</dc:creator>
  <cp:lastModifiedBy>J_Kawada</cp:lastModifiedBy>
  <cp:revision>61</cp:revision>
  <dcterms:modified xsi:type="dcterms:W3CDTF">2013-10-14T13:51:55Z</dcterms:modified>
</cp:coreProperties>
</file>